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355" r:id="rId2"/>
    <p:sldId id="380" r:id="rId3"/>
    <p:sldId id="356" r:id="rId4"/>
    <p:sldId id="384" r:id="rId5"/>
    <p:sldId id="383" r:id="rId6"/>
    <p:sldId id="382" r:id="rId7"/>
    <p:sldId id="396" r:id="rId8"/>
    <p:sldId id="381" r:id="rId9"/>
    <p:sldId id="397" r:id="rId10"/>
    <p:sldId id="386" r:id="rId11"/>
    <p:sldId id="394" r:id="rId12"/>
    <p:sldId id="385" r:id="rId13"/>
    <p:sldId id="387" r:id="rId14"/>
    <p:sldId id="392" r:id="rId15"/>
    <p:sldId id="395" r:id="rId16"/>
    <p:sldId id="393" r:id="rId17"/>
    <p:sldId id="358" r:id="rId18"/>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snapToObjects="1">
      <p:cViewPr varScale="1">
        <p:scale>
          <a:sx n="81" d="100"/>
          <a:sy n="81" d="100"/>
        </p:scale>
        <p:origin x="739" y="53"/>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63725-4D08-4275-8318-84437F9217EE}" type="doc">
      <dgm:prSet loTypeId="urn:microsoft.com/office/officeart/2005/8/layout/process2" loCatId="process" qsTypeId="urn:microsoft.com/office/officeart/2005/8/quickstyle/simple3" qsCatId="simple" csTypeId="urn:microsoft.com/office/officeart/2005/8/colors/colorful3" csCatId="colorful" phldr="1"/>
      <dgm:spPr/>
    </dgm:pt>
    <dgm:pt modelId="{505185AF-84EF-46B0-8BE5-4F37844FA6CD}">
      <dgm:prSet phldrT="[Text]"/>
      <dgm:spPr/>
      <dgm:t>
        <a:bodyPr/>
        <a:lstStyle/>
        <a:p>
          <a:r>
            <a:rPr lang="en-IN" dirty="0"/>
            <a:t>Study of different image segmentation algorithm</a:t>
          </a:r>
        </a:p>
      </dgm:t>
    </dgm:pt>
    <dgm:pt modelId="{47846978-140B-4D1D-8E03-409C32B5AC4D}" type="parTrans" cxnId="{B05DABD0-471E-434E-8D26-3F57E3F1AD4D}">
      <dgm:prSet/>
      <dgm:spPr/>
      <dgm:t>
        <a:bodyPr/>
        <a:lstStyle/>
        <a:p>
          <a:endParaRPr lang="en-IN"/>
        </a:p>
      </dgm:t>
    </dgm:pt>
    <dgm:pt modelId="{A65D838A-1D07-4A38-AE7F-541E46E290B3}" type="sibTrans" cxnId="{B05DABD0-471E-434E-8D26-3F57E3F1AD4D}">
      <dgm:prSet/>
      <dgm:spPr/>
      <dgm:t>
        <a:bodyPr/>
        <a:lstStyle/>
        <a:p>
          <a:endParaRPr lang="en-IN"/>
        </a:p>
      </dgm:t>
    </dgm:pt>
    <dgm:pt modelId="{65262617-0138-419D-8544-8550A54324DD}">
      <dgm:prSet phldrT="[Text]"/>
      <dgm:spPr/>
      <dgm:t>
        <a:bodyPr/>
        <a:lstStyle/>
        <a:p>
          <a:r>
            <a:rPr lang="en-IN" dirty="0"/>
            <a:t>Comparing their results</a:t>
          </a:r>
        </a:p>
      </dgm:t>
    </dgm:pt>
    <dgm:pt modelId="{62F97ECD-E458-4AC5-B159-084CB8A92E3A}" type="parTrans" cxnId="{D3A9DA19-FB2D-4115-A4C4-48000580AB4D}">
      <dgm:prSet/>
      <dgm:spPr/>
      <dgm:t>
        <a:bodyPr/>
        <a:lstStyle/>
        <a:p>
          <a:endParaRPr lang="en-IN"/>
        </a:p>
      </dgm:t>
    </dgm:pt>
    <dgm:pt modelId="{FCAFDE0E-4F33-4C31-9441-2BED33AA0D23}" type="sibTrans" cxnId="{D3A9DA19-FB2D-4115-A4C4-48000580AB4D}">
      <dgm:prSet/>
      <dgm:spPr/>
      <dgm:t>
        <a:bodyPr/>
        <a:lstStyle/>
        <a:p>
          <a:endParaRPr lang="en-IN"/>
        </a:p>
      </dgm:t>
    </dgm:pt>
    <dgm:pt modelId="{76E360E9-91ED-419D-B870-3DADBA5F5E78}">
      <dgm:prSet phldrT="[Text]"/>
      <dgm:spPr/>
      <dgm:t>
        <a:bodyPr/>
        <a:lstStyle/>
        <a:p>
          <a:r>
            <a:rPr lang="en-IN" dirty="0"/>
            <a:t>Coding of algorithms </a:t>
          </a:r>
        </a:p>
      </dgm:t>
    </dgm:pt>
    <dgm:pt modelId="{C65A390F-9058-4CE8-BC49-BA92B42E0398}" type="parTrans" cxnId="{2F24F28D-8FE3-4F23-9D27-2864472C0095}">
      <dgm:prSet/>
      <dgm:spPr/>
      <dgm:t>
        <a:bodyPr/>
        <a:lstStyle/>
        <a:p>
          <a:endParaRPr lang="en-IN"/>
        </a:p>
      </dgm:t>
    </dgm:pt>
    <dgm:pt modelId="{0C00ECBB-C099-41E4-ADE7-6E807A2E86F4}" type="sibTrans" cxnId="{2F24F28D-8FE3-4F23-9D27-2864472C0095}">
      <dgm:prSet/>
      <dgm:spPr/>
      <dgm:t>
        <a:bodyPr/>
        <a:lstStyle/>
        <a:p>
          <a:endParaRPr lang="en-IN"/>
        </a:p>
      </dgm:t>
    </dgm:pt>
    <dgm:pt modelId="{5CDB41A9-283F-49E3-A298-578B9DF806D0}">
      <dgm:prSet/>
      <dgm:spPr/>
      <dgm:t>
        <a:bodyPr/>
        <a:lstStyle/>
        <a:p>
          <a:r>
            <a:rPr lang="en-IN" dirty="0"/>
            <a:t>Merge all the algorithms</a:t>
          </a:r>
        </a:p>
      </dgm:t>
    </dgm:pt>
    <dgm:pt modelId="{EA47F9C6-F8CB-45A2-86E9-1138D9A1562B}" type="parTrans" cxnId="{403959C6-FD3A-4F6D-AA3D-096F00659B37}">
      <dgm:prSet/>
      <dgm:spPr/>
      <dgm:t>
        <a:bodyPr/>
        <a:lstStyle/>
        <a:p>
          <a:endParaRPr lang="en-IN"/>
        </a:p>
      </dgm:t>
    </dgm:pt>
    <dgm:pt modelId="{BB071BFB-B59E-47C8-B3C3-438EBF33C575}" type="sibTrans" cxnId="{403959C6-FD3A-4F6D-AA3D-096F00659B37}">
      <dgm:prSet/>
      <dgm:spPr/>
      <dgm:t>
        <a:bodyPr/>
        <a:lstStyle/>
        <a:p>
          <a:endParaRPr lang="en-IN"/>
        </a:p>
      </dgm:t>
    </dgm:pt>
    <dgm:pt modelId="{8581226C-A626-4B54-86BE-C6A12EFFF54D}" type="pres">
      <dgm:prSet presAssocID="{44963725-4D08-4275-8318-84437F9217EE}" presName="linearFlow" presStyleCnt="0">
        <dgm:presLayoutVars>
          <dgm:resizeHandles val="exact"/>
        </dgm:presLayoutVars>
      </dgm:prSet>
      <dgm:spPr/>
    </dgm:pt>
    <dgm:pt modelId="{53DD5022-BE51-4881-9A35-2BF1E04CAC5A}" type="pres">
      <dgm:prSet presAssocID="{505185AF-84EF-46B0-8BE5-4F37844FA6CD}" presName="node" presStyleLbl="node1" presStyleIdx="0" presStyleCnt="4">
        <dgm:presLayoutVars>
          <dgm:bulletEnabled val="1"/>
        </dgm:presLayoutVars>
      </dgm:prSet>
      <dgm:spPr/>
    </dgm:pt>
    <dgm:pt modelId="{5E361079-85C1-48F1-9651-37DB8C09B615}" type="pres">
      <dgm:prSet presAssocID="{A65D838A-1D07-4A38-AE7F-541E46E290B3}" presName="sibTrans" presStyleLbl="sibTrans2D1" presStyleIdx="0" presStyleCnt="3"/>
      <dgm:spPr/>
    </dgm:pt>
    <dgm:pt modelId="{E3DF80D6-5F2B-4375-9558-ED152AC52B74}" type="pres">
      <dgm:prSet presAssocID="{A65D838A-1D07-4A38-AE7F-541E46E290B3}" presName="connectorText" presStyleLbl="sibTrans2D1" presStyleIdx="0" presStyleCnt="3"/>
      <dgm:spPr/>
    </dgm:pt>
    <dgm:pt modelId="{7A2D8651-0DE4-4913-822A-1A6E1E4CDA79}" type="pres">
      <dgm:prSet presAssocID="{76E360E9-91ED-419D-B870-3DADBA5F5E78}" presName="node" presStyleLbl="node1" presStyleIdx="1" presStyleCnt="4">
        <dgm:presLayoutVars>
          <dgm:bulletEnabled val="1"/>
        </dgm:presLayoutVars>
      </dgm:prSet>
      <dgm:spPr/>
    </dgm:pt>
    <dgm:pt modelId="{5229F6BE-FE52-4FFC-BCD6-78A9578604C6}" type="pres">
      <dgm:prSet presAssocID="{0C00ECBB-C099-41E4-ADE7-6E807A2E86F4}" presName="sibTrans" presStyleLbl="sibTrans2D1" presStyleIdx="1" presStyleCnt="3"/>
      <dgm:spPr/>
    </dgm:pt>
    <dgm:pt modelId="{5655381D-4A0D-4B6A-89C7-22C378AF76C0}" type="pres">
      <dgm:prSet presAssocID="{0C00ECBB-C099-41E4-ADE7-6E807A2E86F4}" presName="connectorText" presStyleLbl="sibTrans2D1" presStyleIdx="1" presStyleCnt="3"/>
      <dgm:spPr/>
    </dgm:pt>
    <dgm:pt modelId="{ADBFDEB3-5F72-4363-874F-8A391786F56E}" type="pres">
      <dgm:prSet presAssocID="{65262617-0138-419D-8544-8550A54324DD}" presName="node" presStyleLbl="node1" presStyleIdx="2" presStyleCnt="4">
        <dgm:presLayoutVars>
          <dgm:bulletEnabled val="1"/>
        </dgm:presLayoutVars>
      </dgm:prSet>
      <dgm:spPr/>
    </dgm:pt>
    <dgm:pt modelId="{2E343F26-D179-4D7D-B443-1787DA567C8F}" type="pres">
      <dgm:prSet presAssocID="{FCAFDE0E-4F33-4C31-9441-2BED33AA0D23}" presName="sibTrans" presStyleLbl="sibTrans2D1" presStyleIdx="2" presStyleCnt="3"/>
      <dgm:spPr/>
    </dgm:pt>
    <dgm:pt modelId="{EB66E631-4AE9-42D2-AD09-04F28928D601}" type="pres">
      <dgm:prSet presAssocID="{FCAFDE0E-4F33-4C31-9441-2BED33AA0D23}" presName="connectorText" presStyleLbl="sibTrans2D1" presStyleIdx="2" presStyleCnt="3"/>
      <dgm:spPr/>
    </dgm:pt>
    <dgm:pt modelId="{7C1C2A9D-42B6-4EA5-80E1-BC4DF2C54477}" type="pres">
      <dgm:prSet presAssocID="{5CDB41A9-283F-49E3-A298-578B9DF806D0}" presName="node" presStyleLbl="node1" presStyleIdx="3" presStyleCnt="4">
        <dgm:presLayoutVars>
          <dgm:bulletEnabled val="1"/>
        </dgm:presLayoutVars>
      </dgm:prSet>
      <dgm:spPr/>
    </dgm:pt>
  </dgm:ptLst>
  <dgm:cxnLst>
    <dgm:cxn modelId="{AF900F02-6BF2-4A9C-8253-30B091584E70}" type="presOf" srcId="{0C00ECBB-C099-41E4-ADE7-6E807A2E86F4}" destId="{5229F6BE-FE52-4FFC-BCD6-78A9578604C6}" srcOrd="0" destOrd="0" presId="urn:microsoft.com/office/officeart/2005/8/layout/process2"/>
    <dgm:cxn modelId="{DC98A50E-D53E-4EE2-84F5-D946B6847C1D}" type="presOf" srcId="{FCAFDE0E-4F33-4C31-9441-2BED33AA0D23}" destId="{2E343F26-D179-4D7D-B443-1787DA567C8F}" srcOrd="0" destOrd="0" presId="urn:microsoft.com/office/officeart/2005/8/layout/process2"/>
    <dgm:cxn modelId="{D3A9DA19-FB2D-4115-A4C4-48000580AB4D}" srcId="{44963725-4D08-4275-8318-84437F9217EE}" destId="{65262617-0138-419D-8544-8550A54324DD}" srcOrd="2" destOrd="0" parTransId="{62F97ECD-E458-4AC5-B159-084CB8A92E3A}" sibTransId="{FCAFDE0E-4F33-4C31-9441-2BED33AA0D23}"/>
    <dgm:cxn modelId="{C93EB183-B009-41D6-A4F5-5582D34F8200}" type="presOf" srcId="{44963725-4D08-4275-8318-84437F9217EE}" destId="{8581226C-A626-4B54-86BE-C6A12EFFF54D}" srcOrd="0" destOrd="0" presId="urn:microsoft.com/office/officeart/2005/8/layout/process2"/>
    <dgm:cxn modelId="{2F24F28D-8FE3-4F23-9D27-2864472C0095}" srcId="{44963725-4D08-4275-8318-84437F9217EE}" destId="{76E360E9-91ED-419D-B870-3DADBA5F5E78}" srcOrd="1" destOrd="0" parTransId="{C65A390F-9058-4CE8-BC49-BA92B42E0398}" sibTransId="{0C00ECBB-C099-41E4-ADE7-6E807A2E86F4}"/>
    <dgm:cxn modelId="{52A03DA6-F3EA-4DA7-AF2C-B1898C3819A2}" type="presOf" srcId="{A65D838A-1D07-4A38-AE7F-541E46E290B3}" destId="{5E361079-85C1-48F1-9651-37DB8C09B615}" srcOrd="0" destOrd="0" presId="urn:microsoft.com/office/officeart/2005/8/layout/process2"/>
    <dgm:cxn modelId="{DF7AA4AA-747D-4F53-8C6D-BD2D83DC59BA}" type="presOf" srcId="{5CDB41A9-283F-49E3-A298-578B9DF806D0}" destId="{7C1C2A9D-42B6-4EA5-80E1-BC4DF2C54477}" srcOrd="0" destOrd="0" presId="urn:microsoft.com/office/officeart/2005/8/layout/process2"/>
    <dgm:cxn modelId="{EA2C35B8-BD3C-41BC-950D-E4D478D6EB6A}" type="presOf" srcId="{65262617-0138-419D-8544-8550A54324DD}" destId="{ADBFDEB3-5F72-4363-874F-8A391786F56E}" srcOrd="0" destOrd="0" presId="urn:microsoft.com/office/officeart/2005/8/layout/process2"/>
    <dgm:cxn modelId="{CE036EBC-5014-44D2-9900-E1A54D108981}" type="presOf" srcId="{505185AF-84EF-46B0-8BE5-4F37844FA6CD}" destId="{53DD5022-BE51-4881-9A35-2BF1E04CAC5A}" srcOrd="0" destOrd="0" presId="urn:microsoft.com/office/officeart/2005/8/layout/process2"/>
    <dgm:cxn modelId="{66A305BF-A470-466D-BA27-D1EA5CFAB2B3}" type="presOf" srcId="{A65D838A-1D07-4A38-AE7F-541E46E290B3}" destId="{E3DF80D6-5F2B-4375-9558-ED152AC52B74}" srcOrd="1" destOrd="0" presId="urn:microsoft.com/office/officeart/2005/8/layout/process2"/>
    <dgm:cxn modelId="{403959C6-FD3A-4F6D-AA3D-096F00659B37}" srcId="{44963725-4D08-4275-8318-84437F9217EE}" destId="{5CDB41A9-283F-49E3-A298-578B9DF806D0}" srcOrd="3" destOrd="0" parTransId="{EA47F9C6-F8CB-45A2-86E9-1138D9A1562B}" sibTransId="{BB071BFB-B59E-47C8-B3C3-438EBF33C575}"/>
    <dgm:cxn modelId="{8EDA3FCF-7763-4404-B292-851D1A912F19}" type="presOf" srcId="{76E360E9-91ED-419D-B870-3DADBA5F5E78}" destId="{7A2D8651-0DE4-4913-822A-1A6E1E4CDA79}" srcOrd="0" destOrd="0" presId="urn:microsoft.com/office/officeart/2005/8/layout/process2"/>
    <dgm:cxn modelId="{B05DABD0-471E-434E-8D26-3F57E3F1AD4D}" srcId="{44963725-4D08-4275-8318-84437F9217EE}" destId="{505185AF-84EF-46B0-8BE5-4F37844FA6CD}" srcOrd="0" destOrd="0" parTransId="{47846978-140B-4D1D-8E03-409C32B5AC4D}" sibTransId="{A65D838A-1D07-4A38-AE7F-541E46E290B3}"/>
    <dgm:cxn modelId="{4E2BF3D6-BDF7-4D56-A22A-28D6A4993D53}" type="presOf" srcId="{0C00ECBB-C099-41E4-ADE7-6E807A2E86F4}" destId="{5655381D-4A0D-4B6A-89C7-22C378AF76C0}" srcOrd="1" destOrd="0" presId="urn:microsoft.com/office/officeart/2005/8/layout/process2"/>
    <dgm:cxn modelId="{A6D57DF4-46F6-4BD3-B7BB-F00845B170F3}" type="presOf" srcId="{FCAFDE0E-4F33-4C31-9441-2BED33AA0D23}" destId="{EB66E631-4AE9-42D2-AD09-04F28928D601}" srcOrd="1" destOrd="0" presId="urn:microsoft.com/office/officeart/2005/8/layout/process2"/>
    <dgm:cxn modelId="{91AB79D5-B3ED-4AE9-9ED9-497CEBD4F59C}" type="presParOf" srcId="{8581226C-A626-4B54-86BE-C6A12EFFF54D}" destId="{53DD5022-BE51-4881-9A35-2BF1E04CAC5A}" srcOrd="0" destOrd="0" presId="urn:microsoft.com/office/officeart/2005/8/layout/process2"/>
    <dgm:cxn modelId="{C8BC5296-35A5-4CDD-A092-34AB82E1B0DD}" type="presParOf" srcId="{8581226C-A626-4B54-86BE-C6A12EFFF54D}" destId="{5E361079-85C1-48F1-9651-37DB8C09B615}" srcOrd="1" destOrd="0" presId="urn:microsoft.com/office/officeart/2005/8/layout/process2"/>
    <dgm:cxn modelId="{68378066-045B-4523-A0BE-7C2B1F9A68E2}" type="presParOf" srcId="{5E361079-85C1-48F1-9651-37DB8C09B615}" destId="{E3DF80D6-5F2B-4375-9558-ED152AC52B74}" srcOrd="0" destOrd="0" presId="urn:microsoft.com/office/officeart/2005/8/layout/process2"/>
    <dgm:cxn modelId="{4251EB14-62A6-443D-B624-B15C637CFE5F}" type="presParOf" srcId="{8581226C-A626-4B54-86BE-C6A12EFFF54D}" destId="{7A2D8651-0DE4-4913-822A-1A6E1E4CDA79}" srcOrd="2" destOrd="0" presId="urn:microsoft.com/office/officeart/2005/8/layout/process2"/>
    <dgm:cxn modelId="{4B886A0E-2194-4BC4-A8E9-7124C3DBE4C7}" type="presParOf" srcId="{8581226C-A626-4B54-86BE-C6A12EFFF54D}" destId="{5229F6BE-FE52-4FFC-BCD6-78A9578604C6}" srcOrd="3" destOrd="0" presId="urn:microsoft.com/office/officeart/2005/8/layout/process2"/>
    <dgm:cxn modelId="{8A81C615-A3CA-4636-B2F4-DF5948100A16}" type="presParOf" srcId="{5229F6BE-FE52-4FFC-BCD6-78A9578604C6}" destId="{5655381D-4A0D-4B6A-89C7-22C378AF76C0}" srcOrd="0" destOrd="0" presId="urn:microsoft.com/office/officeart/2005/8/layout/process2"/>
    <dgm:cxn modelId="{0DDB379E-64F0-4373-BB08-C879F558B48D}" type="presParOf" srcId="{8581226C-A626-4B54-86BE-C6A12EFFF54D}" destId="{ADBFDEB3-5F72-4363-874F-8A391786F56E}" srcOrd="4" destOrd="0" presId="urn:microsoft.com/office/officeart/2005/8/layout/process2"/>
    <dgm:cxn modelId="{2D85F743-53A5-43F4-B7FC-1BCDA1515E75}" type="presParOf" srcId="{8581226C-A626-4B54-86BE-C6A12EFFF54D}" destId="{2E343F26-D179-4D7D-B443-1787DA567C8F}" srcOrd="5" destOrd="0" presId="urn:microsoft.com/office/officeart/2005/8/layout/process2"/>
    <dgm:cxn modelId="{5389AA2F-B467-48E2-91DB-3394B1B45AFF}" type="presParOf" srcId="{2E343F26-D179-4D7D-B443-1787DA567C8F}" destId="{EB66E631-4AE9-42D2-AD09-04F28928D601}" srcOrd="0" destOrd="0" presId="urn:microsoft.com/office/officeart/2005/8/layout/process2"/>
    <dgm:cxn modelId="{1733C23C-FD67-4DB0-BF00-075B5986721C}" type="presParOf" srcId="{8581226C-A626-4B54-86BE-C6A12EFFF54D}" destId="{7C1C2A9D-42B6-4EA5-80E1-BC4DF2C54477}"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D5022-BE51-4881-9A35-2BF1E04CAC5A}">
      <dsp:nvSpPr>
        <dsp:cNvPr id="0" name=""/>
        <dsp:cNvSpPr/>
      </dsp:nvSpPr>
      <dsp:spPr>
        <a:xfrm>
          <a:off x="3009006" y="2645"/>
          <a:ext cx="2109986" cy="984250"/>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Study of different image segmentation algorithm</a:t>
          </a:r>
        </a:p>
      </dsp:txBody>
      <dsp:txXfrm>
        <a:off x="3037834" y="31473"/>
        <a:ext cx="2052330" cy="926594"/>
      </dsp:txXfrm>
    </dsp:sp>
    <dsp:sp modelId="{5E361079-85C1-48F1-9651-37DB8C09B615}">
      <dsp:nvSpPr>
        <dsp:cNvPr id="0" name=""/>
        <dsp:cNvSpPr/>
      </dsp:nvSpPr>
      <dsp:spPr>
        <a:xfrm rot="5400000">
          <a:off x="3879453" y="1011502"/>
          <a:ext cx="369093" cy="442912"/>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3931126" y="1048411"/>
        <a:ext cx="265748" cy="258365"/>
      </dsp:txXfrm>
    </dsp:sp>
    <dsp:sp modelId="{7A2D8651-0DE4-4913-822A-1A6E1E4CDA79}">
      <dsp:nvSpPr>
        <dsp:cNvPr id="0" name=""/>
        <dsp:cNvSpPr/>
      </dsp:nvSpPr>
      <dsp:spPr>
        <a:xfrm>
          <a:off x="3009006" y="1479020"/>
          <a:ext cx="2109986" cy="984250"/>
        </a:xfrm>
        <a:prstGeom prst="roundRect">
          <a:avLst>
            <a:gd name="adj" fmla="val 10000"/>
          </a:avLst>
        </a:prstGeom>
        <a:gradFill rotWithShape="0">
          <a:gsLst>
            <a:gs pos="0">
              <a:schemeClr val="accent3">
                <a:hueOff val="3750088"/>
                <a:satOff val="-5627"/>
                <a:lumOff val="-915"/>
                <a:alphaOff val="0"/>
                <a:tint val="50000"/>
                <a:satMod val="300000"/>
              </a:schemeClr>
            </a:gs>
            <a:gs pos="35000">
              <a:schemeClr val="accent3">
                <a:hueOff val="3750088"/>
                <a:satOff val="-5627"/>
                <a:lumOff val="-915"/>
                <a:alphaOff val="0"/>
                <a:tint val="37000"/>
                <a:satMod val="300000"/>
              </a:schemeClr>
            </a:gs>
            <a:gs pos="100000">
              <a:schemeClr val="accent3">
                <a:hueOff val="3750088"/>
                <a:satOff val="-5627"/>
                <a:lumOff val="-9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Coding of algorithms </a:t>
          </a:r>
        </a:p>
      </dsp:txBody>
      <dsp:txXfrm>
        <a:off x="3037834" y="1507848"/>
        <a:ext cx="2052330" cy="926594"/>
      </dsp:txXfrm>
    </dsp:sp>
    <dsp:sp modelId="{5229F6BE-FE52-4FFC-BCD6-78A9578604C6}">
      <dsp:nvSpPr>
        <dsp:cNvPr id="0" name=""/>
        <dsp:cNvSpPr/>
      </dsp:nvSpPr>
      <dsp:spPr>
        <a:xfrm rot="5400000">
          <a:off x="3879453" y="2487877"/>
          <a:ext cx="369093" cy="442912"/>
        </a:xfrm>
        <a:prstGeom prst="rightArrow">
          <a:avLst>
            <a:gd name="adj1" fmla="val 60000"/>
            <a:gd name="adj2" fmla="val 50000"/>
          </a:avLst>
        </a:prstGeom>
        <a:gradFill rotWithShape="0">
          <a:gsLst>
            <a:gs pos="0">
              <a:schemeClr val="accent3">
                <a:hueOff val="5625132"/>
                <a:satOff val="-8440"/>
                <a:lumOff val="-1373"/>
                <a:alphaOff val="0"/>
                <a:tint val="50000"/>
                <a:satMod val="300000"/>
              </a:schemeClr>
            </a:gs>
            <a:gs pos="35000">
              <a:schemeClr val="accent3">
                <a:hueOff val="5625132"/>
                <a:satOff val="-8440"/>
                <a:lumOff val="-1373"/>
                <a:alphaOff val="0"/>
                <a:tint val="37000"/>
                <a:satMod val="300000"/>
              </a:schemeClr>
            </a:gs>
            <a:gs pos="100000">
              <a:schemeClr val="accent3">
                <a:hueOff val="5625132"/>
                <a:satOff val="-8440"/>
                <a:lumOff val="-1373"/>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3931126" y="2524786"/>
        <a:ext cx="265748" cy="258365"/>
      </dsp:txXfrm>
    </dsp:sp>
    <dsp:sp modelId="{ADBFDEB3-5F72-4363-874F-8A391786F56E}">
      <dsp:nvSpPr>
        <dsp:cNvPr id="0" name=""/>
        <dsp:cNvSpPr/>
      </dsp:nvSpPr>
      <dsp:spPr>
        <a:xfrm>
          <a:off x="3009006" y="2955396"/>
          <a:ext cx="2109986" cy="984250"/>
        </a:xfrm>
        <a:prstGeom prst="roundRect">
          <a:avLst>
            <a:gd name="adj" fmla="val 10000"/>
          </a:avLst>
        </a:prstGeom>
        <a:gradFill rotWithShape="0">
          <a:gsLst>
            <a:gs pos="0">
              <a:schemeClr val="accent3">
                <a:hueOff val="7500176"/>
                <a:satOff val="-11253"/>
                <a:lumOff val="-1830"/>
                <a:alphaOff val="0"/>
                <a:tint val="50000"/>
                <a:satMod val="300000"/>
              </a:schemeClr>
            </a:gs>
            <a:gs pos="35000">
              <a:schemeClr val="accent3">
                <a:hueOff val="7500176"/>
                <a:satOff val="-11253"/>
                <a:lumOff val="-1830"/>
                <a:alphaOff val="0"/>
                <a:tint val="37000"/>
                <a:satMod val="300000"/>
              </a:schemeClr>
            </a:gs>
            <a:gs pos="100000">
              <a:schemeClr val="accent3">
                <a:hueOff val="7500176"/>
                <a:satOff val="-11253"/>
                <a:lumOff val="-183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Comparing their results</a:t>
          </a:r>
        </a:p>
      </dsp:txBody>
      <dsp:txXfrm>
        <a:off x="3037834" y="2984224"/>
        <a:ext cx="2052330" cy="926594"/>
      </dsp:txXfrm>
    </dsp:sp>
    <dsp:sp modelId="{2E343F26-D179-4D7D-B443-1787DA567C8F}">
      <dsp:nvSpPr>
        <dsp:cNvPr id="0" name=""/>
        <dsp:cNvSpPr/>
      </dsp:nvSpPr>
      <dsp:spPr>
        <a:xfrm rot="5400000">
          <a:off x="3879453" y="3964252"/>
          <a:ext cx="369093" cy="442912"/>
        </a:xfrm>
        <a:prstGeom prst="rightArrow">
          <a:avLst>
            <a:gd name="adj1" fmla="val 60000"/>
            <a:gd name="adj2" fmla="val 5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3931126" y="4001161"/>
        <a:ext cx="265748" cy="258365"/>
      </dsp:txXfrm>
    </dsp:sp>
    <dsp:sp modelId="{7C1C2A9D-42B6-4EA5-80E1-BC4DF2C54477}">
      <dsp:nvSpPr>
        <dsp:cNvPr id="0" name=""/>
        <dsp:cNvSpPr/>
      </dsp:nvSpPr>
      <dsp:spPr>
        <a:xfrm>
          <a:off x="3009006" y="4431771"/>
          <a:ext cx="2109986" cy="984250"/>
        </a:xfrm>
        <a:prstGeom prst="roundRect">
          <a:avLst>
            <a:gd name="adj" fmla="val 10000"/>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Merge all the algorithms</a:t>
          </a:r>
        </a:p>
      </dsp:txBody>
      <dsp:txXfrm>
        <a:off x="3037834" y="4460599"/>
        <a:ext cx="2052330" cy="9265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11/12/2021</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3</a:t>
            </a:fld>
            <a:endParaRPr lang="en-US"/>
          </a:p>
        </p:txBody>
      </p:sp>
    </p:spTree>
    <p:extLst>
      <p:ext uri="{BB962C8B-B14F-4D97-AF65-F5344CB8AC3E}">
        <p14:creationId xmlns:p14="http://schemas.microsoft.com/office/powerpoint/2010/main" val="3208687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11/12/2021</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11/12/2021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11/12/2021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11/12/2021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707.02051" TargetMode="External"/><Relationship Id="rId2" Type="http://schemas.openxmlformats.org/officeDocument/2006/relationships/hyperlink" Target="https://ieeexplore.ieee.org/abstract/document/628077/references#references" TargetMode="External"/><Relationship Id="rId1" Type="http://schemas.openxmlformats.org/officeDocument/2006/relationships/slideLayout" Target="../slideLayouts/slideLayout2.xml"/><Relationship Id="rId5" Type="http://schemas.openxmlformats.org/officeDocument/2006/relationships/hyperlink" Target="https://www.ijser.org/researchpaper/Clustering-Techniques-for-Digital-Image-Segmentation.pdf" TargetMode="External"/><Relationship Id="rId4" Type="http://schemas.openxmlformats.org/officeDocument/2006/relationships/hyperlink" Target="https://ieeexplore.ieee.org/abstract/document/495913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mc:AlternateContent xmlns:mc="http://schemas.openxmlformats.org/markup-compatibility/2006" xmlns:p14="http://schemas.microsoft.com/office/powerpoint/2010/main">
    <mc:Choice Requires="p14">
      <p:transition spd="slow" p14:dur="2000" advTm="4479"/>
    </mc:Choice>
    <mc:Fallback xmlns="">
      <p:transition spd="slow" advTm="447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3298"/>
            <a:ext cx="11961091" cy="564910"/>
          </a:xfrm>
        </p:spPr>
        <p:txBody>
          <a:bodyPr>
            <a:normAutofit fontScale="90000"/>
          </a:bodyPr>
          <a:lstStyle/>
          <a:p>
            <a:pPr algn="l"/>
            <a:r>
              <a:rPr lang="en-US" b="1" u="sng" dirty="0">
                <a:solidFill>
                  <a:schemeClr val="tx1"/>
                </a:solidFill>
                <a:latin typeface="Times New Roman" pitchFamily="18" charset="0"/>
                <a:cs typeface="Times New Roman" pitchFamily="18" charset="0"/>
              </a:rPr>
              <a:t>Motivation</a:t>
            </a:r>
            <a:r>
              <a:rPr lang="en-US" b="1" dirty="0">
                <a:solidFill>
                  <a:schemeClr val="tx1"/>
                </a:solidFill>
                <a:latin typeface="Times New Roman" pitchFamily="18" charset="0"/>
                <a:cs typeface="Times New Roman" pitchFamily="18" charset="0"/>
              </a:rPr>
              <a:t> :-</a:t>
            </a:r>
            <a:endParaRPr lang="en-US" b="1" u="sng" dirty="0">
              <a:solidFill>
                <a:schemeClr val="tx1"/>
              </a:solidFill>
              <a:latin typeface="Times New Roman" pitchFamily="18" charset="0"/>
              <a:cs typeface="Times New Roman" pitchFamily="18" charset="0"/>
            </a:endParaRPr>
          </a:p>
        </p:txBody>
      </p:sp>
      <p:sp>
        <p:nvSpPr>
          <p:cNvPr id="3" name="Content Placeholder 2"/>
          <p:cNvSpPr>
            <a:spLocks noGrp="1"/>
          </p:cNvSpPr>
          <p:nvPr>
            <p:ph idx="4294967295"/>
          </p:nvPr>
        </p:nvSpPr>
        <p:spPr>
          <a:xfrm>
            <a:off x="2064470" y="1979629"/>
            <a:ext cx="8766928" cy="3950116"/>
          </a:xfrm>
        </p:spPr>
        <p:txBody>
          <a:bodyPr>
            <a:normAutofit/>
          </a:bodyPr>
          <a:lstStyle/>
          <a:p>
            <a:pPr algn="just"/>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Image processing especially image segmentation is used as a core technology in a large number of modern applications and systems. Image Segmentation plays an important role in the medical field. It is considered as the most important medical imaging process as it extracts the region of interest through an automatic process. Hence, we got the motivation to build a project on image segmentation as it is used to save billions of lives.</a:t>
            </a:r>
            <a:endParaRPr lang="en-US" sz="1800" dirty="0"/>
          </a:p>
        </p:txBody>
      </p:sp>
    </p:spTree>
    <p:extLst>
      <p:ext uri="{BB962C8B-B14F-4D97-AF65-F5344CB8AC3E}">
        <p14:creationId xmlns:p14="http://schemas.microsoft.com/office/powerpoint/2010/main" val="3726420958"/>
      </p:ext>
    </p:extLst>
  </p:cSld>
  <p:clrMapOvr>
    <a:masterClrMapping/>
  </p:clrMapOvr>
  <mc:AlternateContent xmlns:mc="http://schemas.openxmlformats.org/markup-compatibility/2006" xmlns:p14="http://schemas.microsoft.com/office/powerpoint/2010/main">
    <mc:Choice Requires="p14">
      <p:transition spd="slow" p14:dur="2000" advTm="48127"/>
    </mc:Choice>
    <mc:Fallback xmlns="">
      <p:transition spd="slow" advTm="4812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1143-72F4-45E0-8CD1-0EEFC0AC32EA}"/>
              </a:ext>
            </a:extLst>
          </p:cNvPr>
          <p:cNvSpPr>
            <a:spLocks noGrp="1"/>
          </p:cNvSpPr>
          <p:nvPr>
            <p:ph type="title"/>
          </p:nvPr>
        </p:nvSpPr>
        <p:spPr>
          <a:xfrm>
            <a:off x="-270588" y="1044186"/>
            <a:ext cx="12192000" cy="564910"/>
          </a:xfrm>
        </p:spPr>
        <p:txBody>
          <a:bodyPr>
            <a:normAutofit fontScale="90000"/>
          </a:bodyPr>
          <a:lstStyle/>
          <a:p>
            <a:r>
              <a:rPr lang="en-IN" dirty="0"/>
              <a:t>Tools and Library Used</a:t>
            </a:r>
          </a:p>
        </p:txBody>
      </p:sp>
      <p:sp>
        <p:nvSpPr>
          <p:cNvPr id="3" name="TextBox 2">
            <a:extLst>
              <a:ext uri="{FF2B5EF4-FFF2-40B4-BE49-F238E27FC236}">
                <a16:creationId xmlns:a16="http://schemas.microsoft.com/office/drawing/2014/main" id="{64A21E46-D778-46A9-86B9-D73657A58CF4}"/>
              </a:ext>
            </a:extLst>
          </p:cNvPr>
          <p:cNvSpPr txBox="1"/>
          <p:nvPr/>
        </p:nvSpPr>
        <p:spPr>
          <a:xfrm>
            <a:off x="2537927" y="2024743"/>
            <a:ext cx="1696713" cy="384721"/>
          </a:xfrm>
          <a:prstGeom prst="rect">
            <a:avLst/>
          </a:prstGeom>
          <a:noFill/>
        </p:spPr>
        <p:txBody>
          <a:bodyPr wrap="square" rtlCol="0">
            <a:spAutoFit/>
          </a:bodyPr>
          <a:lstStyle/>
          <a:p>
            <a:r>
              <a:rPr lang="en-IN" dirty="0"/>
              <a:t>Visual Studio  </a:t>
            </a:r>
          </a:p>
        </p:txBody>
      </p:sp>
      <p:pic>
        <p:nvPicPr>
          <p:cNvPr id="6" name="Picture 5">
            <a:extLst>
              <a:ext uri="{FF2B5EF4-FFF2-40B4-BE49-F238E27FC236}">
                <a16:creationId xmlns:a16="http://schemas.microsoft.com/office/drawing/2014/main" id="{CB2D8A4F-E100-4064-97E2-CD70553F30A0}"/>
              </a:ext>
            </a:extLst>
          </p:cNvPr>
          <p:cNvPicPr>
            <a:picLocks noChangeAspect="1"/>
          </p:cNvPicPr>
          <p:nvPr/>
        </p:nvPicPr>
        <p:blipFill>
          <a:blip r:embed="rId2"/>
          <a:stretch>
            <a:fillRect/>
          </a:stretch>
        </p:blipFill>
        <p:spPr>
          <a:xfrm>
            <a:off x="1845809" y="2632690"/>
            <a:ext cx="3407210" cy="2330320"/>
          </a:xfrm>
          <a:prstGeom prst="rect">
            <a:avLst/>
          </a:prstGeom>
        </p:spPr>
      </p:pic>
      <p:sp>
        <p:nvSpPr>
          <p:cNvPr id="7" name="TextBox 6">
            <a:extLst>
              <a:ext uri="{FF2B5EF4-FFF2-40B4-BE49-F238E27FC236}">
                <a16:creationId xmlns:a16="http://schemas.microsoft.com/office/drawing/2014/main" id="{2CAC1A4A-C606-4328-93DE-29DFC768F4E0}"/>
              </a:ext>
            </a:extLst>
          </p:cNvPr>
          <p:cNvSpPr txBox="1"/>
          <p:nvPr/>
        </p:nvSpPr>
        <p:spPr>
          <a:xfrm>
            <a:off x="7957362" y="2024743"/>
            <a:ext cx="992579" cy="384721"/>
          </a:xfrm>
          <a:prstGeom prst="rect">
            <a:avLst/>
          </a:prstGeom>
          <a:noFill/>
        </p:spPr>
        <p:txBody>
          <a:bodyPr wrap="none" rtlCol="0">
            <a:spAutoFit/>
          </a:bodyPr>
          <a:lstStyle/>
          <a:p>
            <a:r>
              <a:rPr lang="en-IN" dirty="0"/>
              <a:t>OpenCV</a:t>
            </a:r>
          </a:p>
        </p:txBody>
      </p:sp>
      <p:pic>
        <p:nvPicPr>
          <p:cNvPr id="10" name="Picture 9">
            <a:extLst>
              <a:ext uri="{FF2B5EF4-FFF2-40B4-BE49-F238E27FC236}">
                <a16:creationId xmlns:a16="http://schemas.microsoft.com/office/drawing/2014/main" id="{6830259E-F777-4994-A812-23A21717811F}"/>
              </a:ext>
            </a:extLst>
          </p:cNvPr>
          <p:cNvPicPr>
            <a:picLocks noChangeAspect="1"/>
          </p:cNvPicPr>
          <p:nvPr/>
        </p:nvPicPr>
        <p:blipFill>
          <a:blip r:embed="rId3"/>
          <a:stretch>
            <a:fillRect/>
          </a:stretch>
        </p:blipFill>
        <p:spPr>
          <a:xfrm>
            <a:off x="7604449" y="2667680"/>
            <a:ext cx="2143125" cy="2143125"/>
          </a:xfrm>
          <a:prstGeom prst="rect">
            <a:avLst/>
          </a:prstGeom>
        </p:spPr>
      </p:pic>
    </p:spTree>
    <p:extLst>
      <p:ext uri="{BB962C8B-B14F-4D97-AF65-F5344CB8AC3E}">
        <p14:creationId xmlns:p14="http://schemas.microsoft.com/office/powerpoint/2010/main" val="3724529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3298"/>
            <a:ext cx="11961091" cy="564910"/>
          </a:xfrm>
        </p:spPr>
        <p:txBody>
          <a:bodyPr>
            <a:normAutofit fontScale="90000"/>
          </a:bodyPr>
          <a:lstStyle/>
          <a:p>
            <a:pPr algn="l"/>
            <a:r>
              <a:rPr lang="en-US" b="1" u="sng" dirty="0">
                <a:solidFill>
                  <a:schemeClr val="tx1"/>
                </a:solidFill>
                <a:latin typeface="Times New Roman" pitchFamily="18" charset="0"/>
                <a:cs typeface="Times New Roman" pitchFamily="18" charset="0"/>
              </a:rPr>
              <a:t>Objective </a:t>
            </a:r>
            <a:r>
              <a:rPr lang="en-US" b="1" dirty="0">
                <a:solidFill>
                  <a:schemeClr val="tx1"/>
                </a:solidFill>
                <a:latin typeface="Times New Roman" pitchFamily="18" charset="0"/>
                <a:cs typeface="Times New Roman" pitchFamily="18" charset="0"/>
              </a:rPr>
              <a:t>:-</a:t>
            </a:r>
          </a:p>
        </p:txBody>
      </p:sp>
      <p:sp>
        <p:nvSpPr>
          <p:cNvPr id="3" name="Content Placeholder 2"/>
          <p:cNvSpPr>
            <a:spLocks noGrp="1"/>
          </p:cNvSpPr>
          <p:nvPr>
            <p:ph idx="4294967295"/>
          </p:nvPr>
        </p:nvSpPr>
        <p:spPr>
          <a:xfrm>
            <a:off x="2855166" y="2394998"/>
            <a:ext cx="7016621" cy="684527"/>
          </a:xfrm>
        </p:spPr>
        <p:txBody>
          <a:bodyPr>
            <a:normAutofit/>
          </a:bodyPr>
          <a:lstStyle/>
          <a:p>
            <a:pPr algn="just"/>
            <a:r>
              <a:rPr lang="en-US" sz="1800" dirty="0">
                <a:latin typeface="Times New Roman" panose="02020603050405020304" pitchFamily="18" charset="0"/>
                <a:cs typeface="Times New Roman" panose="02020603050405020304" pitchFamily="18" charset="0"/>
              </a:rPr>
              <a:t>To compare the results of different image segmentation techniques on grey scale images.</a:t>
            </a:r>
          </a:p>
        </p:txBody>
      </p:sp>
    </p:spTree>
    <p:extLst>
      <p:ext uri="{BB962C8B-B14F-4D97-AF65-F5344CB8AC3E}">
        <p14:creationId xmlns:p14="http://schemas.microsoft.com/office/powerpoint/2010/main" val="2214429687"/>
      </p:ext>
    </p:extLst>
  </p:cSld>
  <p:clrMapOvr>
    <a:masterClrMapping/>
  </p:clrMapOvr>
  <mc:AlternateContent xmlns:mc="http://schemas.openxmlformats.org/markup-compatibility/2006" xmlns:p14="http://schemas.microsoft.com/office/powerpoint/2010/main">
    <mc:Choice Requires="p14">
      <p:transition spd="slow" p14:dur="2000" advTm="37823"/>
    </mc:Choice>
    <mc:Fallback xmlns="">
      <p:transition spd="slow" advTm="3782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0843"/>
            <a:ext cx="11961091" cy="564910"/>
          </a:xfrm>
        </p:spPr>
        <p:txBody>
          <a:bodyPr>
            <a:normAutofit fontScale="90000"/>
          </a:bodyPr>
          <a:lstStyle/>
          <a:p>
            <a:pPr algn="l"/>
            <a:r>
              <a:rPr lang="en-US" b="1" u="sng" dirty="0">
                <a:solidFill>
                  <a:schemeClr val="tx1"/>
                </a:solidFill>
                <a:latin typeface="Times New Roman" pitchFamily="18" charset="0"/>
                <a:cs typeface="Times New Roman" pitchFamily="18" charset="0"/>
              </a:rPr>
              <a:t>Methodology</a:t>
            </a:r>
            <a:r>
              <a:rPr lang="en-US" b="1" dirty="0">
                <a:solidFill>
                  <a:schemeClr val="tx1"/>
                </a:solidFill>
                <a:latin typeface="Times New Roman" pitchFamily="18" charset="0"/>
                <a:cs typeface="Times New Roman" pitchFamily="18" charset="0"/>
              </a:rPr>
              <a:t> :-</a:t>
            </a:r>
          </a:p>
        </p:txBody>
      </p:sp>
      <p:graphicFrame>
        <p:nvGraphicFramePr>
          <p:cNvPr id="6" name="Diagram 5">
            <a:extLst>
              <a:ext uri="{FF2B5EF4-FFF2-40B4-BE49-F238E27FC236}">
                <a16:creationId xmlns:a16="http://schemas.microsoft.com/office/drawing/2014/main" id="{D1B2C248-7DEC-4A89-B50D-10BC76B1205F}"/>
              </a:ext>
            </a:extLst>
          </p:cNvPr>
          <p:cNvGraphicFramePr/>
          <p:nvPr>
            <p:extLst>
              <p:ext uri="{D42A27DB-BD31-4B8C-83A1-F6EECF244321}">
                <p14:modId xmlns:p14="http://schemas.microsoft.com/office/powerpoint/2010/main" val="5612835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3949833"/>
      </p:ext>
    </p:extLst>
  </p:cSld>
  <p:clrMapOvr>
    <a:masterClrMapping/>
  </p:clrMapOvr>
  <mc:AlternateContent xmlns:mc="http://schemas.openxmlformats.org/markup-compatibility/2006" xmlns:p14="http://schemas.microsoft.com/office/powerpoint/2010/main">
    <mc:Choice Requires="p14">
      <p:transition spd="slow" p14:dur="2000" advTm="50708"/>
    </mc:Choice>
    <mc:Fallback xmlns="">
      <p:transition spd="slow" advTm="507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3298"/>
            <a:ext cx="11961091" cy="564910"/>
          </a:xfrm>
        </p:spPr>
        <p:txBody>
          <a:bodyPr>
            <a:normAutofit fontScale="90000"/>
          </a:bodyPr>
          <a:lstStyle/>
          <a:p>
            <a:pPr algn="l"/>
            <a:r>
              <a:rPr lang="en-US" b="1" u="sng" dirty="0">
                <a:solidFill>
                  <a:schemeClr val="tx1"/>
                </a:solidFill>
                <a:latin typeface="Times New Roman" pitchFamily="18" charset="0"/>
                <a:cs typeface="Times New Roman" pitchFamily="18" charset="0"/>
              </a:rPr>
              <a:t>Flow Chart </a:t>
            </a:r>
            <a:r>
              <a:rPr lang="en-US" b="1" dirty="0">
                <a:solidFill>
                  <a:schemeClr val="tx1"/>
                </a:solidFill>
                <a:latin typeface="Times New Roman" pitchFamily="18" charset="0"/>
                <a:cs typeface="Times New Roman" pitchFamily="18" charset="0"/>
              </a:rPr>
              <a:t>:-</a:t>
            </a:r>
          </a:p>
        </p:txBody>
      </p:sp>
      <p:pic>
        <p:nvPicPr>
          <p:cNvPr id="5" name="Picture 4">
            <a:extLst>
              <a:ext uri="{FF2B5EF4-FFF2-40B4-BE49-F238E27FC236}">
                <a16:creationId xmlns:a16="http://schemas.microsoft.com/office/drawing/2014/main" id="{92C4D274-B656-4C99-8704-A8D2A395504F}"/>
              </a:ext>
            </a:extLst>
          </p:cNvPr>
          <p:cNvPicPr>
            <a:picLocks noChangeAspect="1"/>
          </p:cNvPicPr>
          <p:nvPr/>
        </p:nvPicPr>
        <p:blipFill>
          <a:blip r:embed="rId2"/>
          <a:stretch>
            <a:fillRect/>
          </a:stretch>
        </p:blipFill>
        <p:spPr>
          <a:xfrm>
            <a:off x="4038944" y="360052"/>
            <a:ext cx="5642385" cy="6497948"/>
          </a:xfrm>
          <a:prstGeom prst="rect">
            <a:avLst/>
          </a:prstGeom>
        </p:spPr>
      </p:pic>
    </p:spTree>
    <p:extLst>
      <p:ext uri="{BB962C8B-B14F-4D97-AF65-F5344CB8AC3E}">
        <p14:creationId xmlns:p14="http://schemas.microsoft.com/office/powerpoint/2010/main" val="3179248042"/>
      </p:ext>
    </p:extLst>
  </p:cSld>
  <p:clrMapOvr>
    <a:masterClrMapping/>
  </p:clrMapOvr>
  <mc:AlternateContent xmlns:mc="http://schemas.openxmlformats.org/markup-compatibility/2006" xmlns:p14="http://schemas.microsoft.com/office/powerpoint/2010/main">
    <mc:Choice Requires="p14">
      <p:transition spd="slow" p14:dur="2000" advTm="9514"/>
    </mc:Choice>
    <mc:Fallback xmlns="">
      <p:transition spd="slow" advTm="95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CCBF-F228-4E18-BEB6-20D5C5F30356}"/>
              </a:ext>
            </a:extLst>
          </p:cNvPr>
          <p:cNvSpPr>
            <a:spLocks noGrp="1"/>
          </p:cNvSpPr>
          <p:nvPr>
            <p:ph type="title"/>
          </p:nvPr>
        </p:nvSpPr>
        <p:spPr>
          <a:xfrm>
            <a:off x="0" y="969540"/>
            <a:ext cx="12192000" cy="564910"/>
          </a:xfrm>
        </p:spPr>
        <p:txBody>
          <a:bodyPr>
            <a:normAutofit fontScale="90000"/>
          </a:bodyPr>
          <a:lstStyle/>
          <a:p>
            <a:r>
              <a:rPr lang="en-IN" dirty="0"/>
              <a:t>Timeline</a:t>
            </a:r>
          </a:p>
        </p:txBody>
      </p:sp>
      <p:graphicFrame>
        <p:nvGraphicFramePr>
          <p:cNvPr id="3" name="Table 3">
            <a:extLst>
              <a:ext uri="{FF2B5EF4-FFF2-40B4-BE49-F238E27FC236}">
                <a16:creationId xmlns:a16="http://schemas.microsoft.com/office/drawing/2014/main" id="{37BA0FCA-94DF-4073-B0B6-12BA8274BA5F}"/>
              </a:ext>
            </a:extLst>
          </p:cNvPr>
          <p:cNvGraphicFramePr>
            <a:graphicFrameLocks noGrp="1"/>
          </p:cNvGraphicFramePr>
          <p:nvPr>
            <p:extLst>
              <p:ext uri="{D42A27DB-BD31-4B8C-83A1-F6EECF244321}">
                <p14:modId xmlns:p14="http://schemas.microsoft.com/office/powerpoint/2010/main" val="3020980346"/>
              </p:ext>
            </p:extLst>
          </p:nvPr>
        </p:nvGraphicFramePr>
        <p:xfrm>
          <a:off x="2092750" y="1936782"/>
          <a:ext cx="8267307" cy="3569288"/>
        </p:xfrm>
        <a:graphic>
          <a:graphicData uri="http://schemas.openxmlformats.org/drawingml/2006/table">
            <a:tbl>
              <a:tblPr firstRow="1" bandRow="1">
                <a:tableStyleId>{073A0DAA-6AF3-43AB-8588-CEC1D06C72B9}</a:tableStyleId>
              </a:tblPr>
              <a:tblGrid>
                <a:gridCol w="2755769">
                  <a:extLst>
                    <a:ext uri="{9D8B030D-6E8A-4147-A177-3AD203B41FA5}">
                      <a16:colId xmlns:a16="http://schemas.microsoft.com/office/drawing/2014/main" val="298803384"/>
                    </a:ext>
                  </a:extLst>
                </a:gridCol>
                <a:gridCol w="2755769">
                  <a:extLst>
                    <a:ext uri="{9D8B030D-6E8A-4147-A177-3AD203B41FA5}">
                      <a16:colId xmlns:a16="http://schemas.microsoft.com/office/drawing/2014/main" val="294225495"/>
                    </a:ext>
                  </a:extLst>
                </a:gridCol>
                <a:gridCol w="2755769">
                  <a:extLst>
                    <a:ext uri="{9D8B030D-6E8A-4147-A177-3AD203B41FA5}">
                      <a16:colId xmlns:a16="http://schemas.microsoft.com/office/drawing/2014/main" val="2947197542"/>
                    </a:ext>
                  </a:extLst>
                </a:gridCol>
              </a:tblGrid>
              <a:tr h="871808">
                <a:tc>
                  <a:txBody>
                    <a:bodyPr/>
                    <a:lstStyle/>
                    <a:p>
                      <a:endParaRPr lang="en-IN" dirty="0"/>
                    </a:p>
                    <a:p>
                      <a:r>
                        <a:rPr lang="en-IN" dirty="0"/>
                        <a:t>September</a:t>
                      </a:r>
                    </a:p>
                  </a:txBody>
                  <a:tcPr/>
                </a:tc>
                <a:tc>
                  <a:txBody>
                    <a:bodyPr/>
                    <a:lstStyle/>
                    <a:p>
                      <a:endParaRPr lang="en-IN" dirty="0"/>
                    </a:p>
                    <a:p>
                      <a:r>
                        <a:rPr lang="en-IN" dirty="0"/>
                        <a:t>October</a:t>
                      </a:r>
                    </a:p>
                  </a:txBody>
                  <a:tcPr/>
                </a:tc>
                <a:tc>
                  <a:txBody>
                    <a:bodyPr/>
                    <a:lstStyle/>
                    <a:p>
                      <a:endParaRPr lang="en-IN" dirty="0"/>
                    </a:p>
                    <a:p>
                      <a:r>
                        <a:rPr lang="en-IN"/>
                        <a:t>November </a:t>
                      </a:r>
                      <a:endParaRPr lang="en-IN" dirty="0"/>
                    </a:p>
                  </a:txBody>
                  <a:tcPr/>
                </a:tc>
                <a:extLst>
                  <a:ext uri="{0D108BD9-81ED-4DB2-BD59-A6C34878D82A}">
                    <a16:rowId xmlns:a16="http://schemas.microsoft.com/office/drawing/2014/main" val="4121667617"/>
                  </a:ext>
                </a:extLst>
              </a:tr>
              <a:tr h="871808">
                <a:tc>
                  <a:txBody>
                    <a:bodyPr/>
                    <a:lstStyle/>
                    <a:p>
                      <a:r>
                        <a:rPr lang="en-US" dirty="0"/>
                        <a:t>-Environment setup (installation of required libraries)</a:t>
                      </a:r>
                    </a:p>
                    <a:p>
                      <a:endParaRPr lang="en-US" dirty="0"/>
                    </a:p>
                    <a:p>
                      <a:r>
                        <a:rPr lang="en-US" dirty="0"/>
                        <a:t>-Understanding of working of different algorithms</a:t>
                      </a:r>
                    </a:p>
                    <a:p>
                      <a:endParaRPr lang="en-US" dirty="0"/>
                    </a:p>
                    <a:p>
                      <a:r>
                        <a:rPr lang="en-US" dirty="0"/>
                        <a:t>- Coding of k-means</a:t>
                      </a:r>
                      <a:endParaRPr lang="en-IN" dirty="0"/>
                    </a:p>
                  </a:txBody>
                  <a:tcPr/>
                </a:tc>
                <a:tc>
                  <a:txBody>
                    <a:bodyPr/>
                    <a:lstStyle/>
                    <a:p>
                      <a:r>
                        <a:rPr lang="en-IN" dirty="0"/>
                        <a:t>-</a:t>
                      </a:r>
                      <a:r>
                        <a:rPr lang="en-US" dirty="0"/>
                        <a:t>Coding of Otsu's image segmentation</a:t>
                      </a:r>
                    </a:p>
                    <a:p>
                      <a:endParaRPr lang="en-US" dirty="0"/>
                    </a:p>
                    <a:p>
                      <a:r>
                        <a:rPr lang="en-US" dirty="0"/>
                        <a:t>-</a:t>
                      </a:r>
                      <a:r>
                        <a:rPr lang="en-IN" dirty="0"/>
                        <a:t>Coding of edge detection</a:t>
                      </a:r>
                    </a:p>
                    <a:p>
                      <a:endParaRPr lang="en-IN" dirty="0"/>
                    </a:p>
                    <a:p>
                      <a:r>
                        <a:rPr lang="en-IN" dirty="0"/>
                        <a:t>-SRS creation</a:t>
                      </a:r>
                    </a:p>
                    <a:p>
                      <a:endParaRPr lang="en-IN" dirty="0"/>
                    </a:p>
                  </a:txBody>
                  <a:tcPr/>
                </a:tc>
                <a:tc>
                  <a:txBody>
                    <a:bodyPr/>
                    <a:lstStyle/>
                    <a:p>
                      <a:r>
                        <a:rPr lang="en-IN" dirty="0"/>
                        <a:t>-Coding of region growing</a:t>
                      </a:r>
                    </a:p>
                    <a:p>
                      <a:endParaRPr lang="en-IN" dirty="0"/>
                    </a:p>
                    <a:p>
                      <a:r>
                        <a:rPr lang="en-IN" dirty="0"/>
                        <a:t>-Compilation of code</a:t>
                      </a:r>
                    </a:p>
                  </a:txBody>
                  <a:tcPr/>
                </a:tc>
                <a:extLst>
                  <a:ext uri="{0D108BD9-81ED-4DB2-BD59-A6C34878D82A}">
                    <a16:rowId xmlns:a16="http://schemas.microsoft.com/office/drawing/2014/main" val="1693948567"/>
                  </a:ext>
                </a:extLst>
              </a:tr>
            </a:tbl>
          </a:graphicData>
        </a:graphic>
      </p:graphicFrame>
    </p:spTree>
    <p:extLst>
      <p:ext uri="{BB962C8B-B14F-4D97-AF65-F5344CB8AC3E}">
        <p14:creationId xmlns:p14="http://schemas.microsoft.com/office/powerpoint/2010/main" val="2060527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3298"/>
            <a:ext cx="11961091" cy="564910"/>
          </a:xfrm>
        </p:spPr>
        <p:txBody>
          <a:bodyPr>
            <a:normAutofit fontScale="90000"/>
          </a:bodyPr>
          <a:lstStyle/>
          <a:p>
            <a:pPr algn="l"/>
            <a:r>
              <a:rPr lang="en-US" b="1" u="sng" dirty="0">
                <a:solidFill>
                  <a:schemeClr val="tx1"/>
                </a:solidFill>
                <a:latin typeface="Times New Roman" pitchFamily="18" charset="0"/>
                <a:cs typeface="Times New Roman" pitchFamily="18" charset="0"/>
              </a:rPr>
              <a:t>References</a:t>
            </a:r>
            <a:r>
              <a:rPr lang="en-US" b="1" dirty="0">
                <a:solidFill>
                  <a:schemeClr val="tx1"/>
                </a:solidFill>
                <a:latin typeface="Times New Roman" pitchFamily="18" charset="0"/>
                <a:cs typeface="Times New Roman" pitchFamily="18" charset="0"/>
              </a:rPr>
              <a:t> :-</a:t>
            </a:r>
          </a:p>
        </p:txBody>
      </p:sp>
      <p:sp>
        <p:nvSpPr>
          <p:cNvPr id="3" name="Content Placeholder 2"/>
          <p:cNvSpPr>
            <a:spLocks noGrp="1"/>
          </p:cNvSpPr>
          <p:nvPr>
            <p:ph idx="4294967295"/>
          </p:nvPr>
        </p:nvSpPr>
        <p:spPr>
          <a:xfrm>
            <a:off x="0" y="1847273"/>
            <a:ext cx="12192000" cy="4082472"/>
          </a:xfrm>
        </p:spPr>
        <p:txBody>
          <a:bodyPr>
            <a:noAutofit/>
          </a:bodyPr>
          <a:lstStyle/>
          <a:p>
            <a:pPr marL="0" lv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There is a research paper in which there is comparison of region-based segmentation. In this paper there is a comparison of two segmentation algorithm i.e., region growing and region merging.</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Title: Region growing and region merging segmentation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Reference: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https://ieeexplore.ieee.org/abstract/document/628077/references#references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There is a research paper in which there is comparison of every segmentation algorithm and find out how to combine these algorithms and use effectively.</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Title: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Image Segmentation Algorithms Overview</a:t>
            </a: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Reference: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https://arxiv.org/abs/1707.02051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There is a research paper in which there is a comparison of each and every algorithm and finding the complexity, segmentation effect, flaws and improvements scope in those segmentation algorithms and also find which image is suitable for which algorithm.</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Title: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The Comparative Research on Image Segmentation Algorithms</a:t>
            </a: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Reference: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https://ieeexplore.ieee.org/abstract/document/4959132</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There is a research paper in which there is detail study of clustering segmentation.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Title: Clustering Techniques for Digital Image Segmentation</a:t>
            </a:r>
          </a:p>
          <a:p>
            <a:pPr marL="0" indent="0">
              <a:buNone/>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Reference:</a:t>
            </a:r>
            <a:r>
              <a:rPr lang="en-US" sz="1200" u="sng" dirty="0" err="1">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://www.ijser.org/researchpaper/Clustering-Techniques-for-Digital-Image-Segmentation.pdf</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200" dirty="0"/>
          </a:p>
        </p:txBody>
      </p:sp>
    </p:spTree>
    <p:extLst>
      <p:ext uri="{BB962C8B-B14F-4D97-AF65-F5344CB8AC3E}">
        <p14:creationId xmlns:p14="http://schemas.microsoft.com/office/powerpoint/2010/main" val="2604612743"/>
      </p:ext>
    </p:extLst>
  </p:cSld>
  <p:clrMapOvr>
    <a:masterClrMapping/>
  </p:clrMapOvr>
  <mc:AlternateContent xmlns:mc="http://schemas.openxmlformats.org/markup-compatibility/2006" xmlns:p14="http://schemas.microsoft.com/office/powerpoint/2010/main">
    <mc:Choice Requires="p14">
      <p:transition spd="slow" p14:dur="2000" advTm="4415"/>
    </mc:Choice>
    <mc:Fallback xmlns="">
      <p:transition spd="slow" advTm="441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mc:AlternateContent xmlns:mc="http://schemas.openxmlformats.org/markup-compatibility/2006" xmlns:p14="http://schemas.microsoft.com/office/powerpoint/2010/main">
    <mc:Choice Requires="p14">
      <p:transition spd="slow" p14:dur="2000" advTm="2815"/>
    </mc:Choice>
    <mc:Fallback xmlns="">
      <p:transition spd="slow" advTm="281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latin typeface="Times New Roman" pitchFamily="18" charset="0"/>
                <a:cs typeface="Times New Roman" pitchFamily="18" charset="0"/>
              </a:rPr>
              <a:t>CONTENTS</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a:xfrm>
            <a:off x="762000" y="1570039"/>
            <a:ext cx="6391275" cy="4708525"/>
          </a:xfrm>
        </p:spPr>
        <p:txBody>
          <a:bodyPr>
            <a:normAutofit/>
          </a:bodyPr>
          <a:lstStyle/>
          <a:p>
            <a:pPr algn="just">
              <a:buNone/>
            </a:pPr>
            <a:r>
              <a:rPr lang="en-US" sz="2400" b="1" dirty="0">
                <a:latin typeface="Times New Roman" panose="02020603050405020304" pitchFamily="18" charset="0"/>
                <a:cs typeface="Times New Roman" panose="02020603050405020304" pitchFamily="18" charset="0"/>
              </a:rPr>
              <a:t>Abstract</a:t>
            </a:r>
          </a:p>
          <a:p>
            <a:pPr algn="just">
              <a:buNone/>
            </a:pPr>
            <a:r>
              <a:rPr lang="en-US" sz="2400" b="1" dirty="0">
                <a:latin typeface="Times New Roman" panose="02020603050405020304" pitchFamily="18" charset="0"/>
                <a:cs typeface="Times New Roman" panose="02020603050405020304" pitchFamily="18" charset="0"/>
              </a:rPr>
              <a:t>Introduction</a:t>
            </a:r>
          </a:p>
          <a:p>
            <a:pPr algn="just">
              <a:buNone/>
            </a:pPr>
            <a:r>
              <a:rPr lang="en-US" sz="2400" b="1">
                <a:latin typeface="Times New Roman" panose="02020603050405020304" pitchFamily="18" charset="0"/>
                <a:cs typeface="Times New Roman" panose="02020603050405020304" pitchFamily="18" charset="0"/>
              </a:rPr>
              <a:t>Motivation</a:t>
            </a:r>
            <a:endParaRPr lang="en-IN" sz="2400" b="1" dirty="0">
              <a:latin typeface="Times New Roman" panose="02020603050405020304" pitchFamily="18" charset="0"/>
              <a:cs typeface="Times New Roman" panose="02020603050405020304" pitchFamily="18" charset="0"/>
            </a:endParaRPr>
          </a:p>
          <a:p>
            <a:pPr algn="just">
              <a:buNone/>
            </a:pPr>
            <a:r>
              <a:rPr lang="en-IN" sz="2400" b="1" dirty="0">
                <a:latin typeface="Times New Roman" panose="02020603050405020304" pitchFamily="18" charset="0"/>
                <a:cs typeface="Times New Roman" panose="02020603050405020304" pitchFamily="18" charset="0"/>
              </a:rPr>
              <a:t>Tools and libraries</a:t>
            </a:r>
            <a:endParaRPr lang="en-US" sz="2400" b="1" dirty="0">
              <a:latin typeface="Times New Roman" panose="02020603050405020304" pitchFamily="18" charset="0"/>
              <a:cs typeface="Times New Roman" panose="02020603050405020304" pitchFamily="18" charset="0"/>
            </a:endParaRPr>
          </a:p>
          <a:p>
            <a:pPr algn="just">
              <a:buNone/>
            </a:pPr>
            <a:r>
              <a:rPr lang="en-US" sz="2400" b="1" dirty="0">
                <a:latin typeface="Times New Roman" panose="02020603050405020304" pitchFamily="18" charset="0"/>
                <a:cs typeface="Times New Roman" panose="02020603050405020304" pitchFamily="18" charset="0"/>
              </a:rPr>
              <a:t>Objective</a:t>
            </a:r>
          </a:p>
          <a:p>
            <a:pPr algn="just">
              <a:buNone/>
            </a:pPr>
            <a:r>
              <a:rPr lang="en-US" sz="2400" b="1" dirty="0">
                <a:latin typeface="Times New Roman" panose="02020603050405020304" pitchFamily="18" charset="0"/>
                <a:cs typeface="Times New Roman" panose="02020603050405020304" pitchFamily="18" charset="0"/>
              </a:rPr>
              <a:t>Methodology                                                    </a:t>
            </a:r>
          </a:p>
          <a:p>
            <a:pPr algn="just">
              <a:buNone/>
            </a:pPr>
            <a:r>
              <a:rPr lang="en-US" sz="2400" b="1" dirty="0">
                <a:latin typeface="Times New Roman" panose="02020603050405020304" pitchFamily="18" charset="0"/>
                <a:cs typeface="Times New Roman" panose="02020603050405020304" pitchFamily="18" charset="0"/>
              </a:rPr>
              <a:t>Flow Chart</a:t>
            </a:r>
          </a:p>
          <a:p>
            <a:pPr algn="just">
              <a:buNone/>
            </a:pPr>
            <a:r>
              <a:rPr lang="en-US" sz="2400" b="1" dirty="0">
                <a:latin typeface="Times New Roman" panose="02020603050405020304" pitchFamily="18" charset="0"/>
                <a:cs typeface="Times New Roman" panose="02020603050405020304" pitchFamily="18" charset="0"/>
              </a:rPr>
              <a:t>Timeline                                                                                              </a:t>
            </a:r>
          </a:p>
          <a:p>
            <a:pPr algn="just">
              <a:buNone/>
            </a:pPr>
            <a:r>
              <a:rPr lang="en-US" sz="2400" b="1" dirty="0">
                <a:latin typeface="Times New Roman" panose="02020603050405020304" pitchFamily="18" charset="0"/>
                <a:cs typeface="Times New Roman" panose="02020603050405020304" pitchFamily="18" charset="0"/>
              </a:rPr>
              <a:t>References </a:t>
            </a:r>
            <a:r>
              <a:rPr lang="en-US" sz="2400" dirty="0"/>
              <a:t>   </a:t>
            </a:r>
          </a:p>
        </p:txBody>
      </p:sp>
    </p:spTree>
    <p:extLst>
      <p:ext uri="{BB962C8B-B14F-4D97-AF65-F5344CB8AC3E}">
        <p14:creationId xmlns:p14="http://schemas.microsoft.com/office/powerpoint/2010/main" val="3421529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rot="10800000" flipV="1">
            <a:off x="0" y="200025"/>
            <a:ext cx="12192000" cy="1181100"/>
          </a:xfrm>
        </p:spPr>
        <p:txBody>
          <a:bodyPr>
            <a:normAutofit fontScale="90000"/>
          </a:bodyPr>
          <a:lstStyle/>
          <a:p>
            <a:br>
              <a:rPr lang="en-US" b="1" u="sng" dirty="0">
                <a:solidFill>
                  <a:schemeClr val="tx1"/>
                </a:solidFill>
              </a:rPr>
            </a:br>
            <a:r>
              <a:rPr lang="en-US" sz="4000" b="1" u="sng" dirty="0">
                <a:solidFill>
                  <a:schemeClr val="tx1"/>
                </a:solidFill>
                <a:latin typeface="Times New Roman" pitchFamily="18" charset="0"/>
                <a:cs typeface="Times New Roman" pitchFamily="18" charset="0"/>
              </a:rPr>
              <a:t>MINOR-1</a:t>
            </a:r>
            <a:r>
              <a:rPr lang="en-US" sz="4000" b="1" dirty="0">
                <a:solidFill>
                  <a:schemeClr val="tx1"/>
                </a:solidFill>
                <a:latin typeface="Times New Roman" pitchFamily="18" charset="0"/>
                <a:cs typeface="Times New Roman" pitchFamily="18" charset="0"/>
              </a:rPr>
              <a:t> </a:t>
            </a:r>
            <a:br>
              <a:rPr lang="en-US" b="1" dirty="0">
                <a:solidFill>
                  <a:schemeClr val="tx1"/>
                </a:solidFill>
              </a:rPr>
            </a:br>
            <a:br>
              <a:rPr lang="en-US" b="1" dirty="0">
                <a:solidFill>
                  <a:schemeClr val="tx1"/>
                </a:solidFill>
              </a:rPr>
            </a:br>
            <a:r>
              <a:rPr lang="en-US" sz="3100" b="1" u="sng" dirty="0">
                <a:solidFill>
                  <a:schemeClr val="tx1"/>
                </a:solidFill>
                <a:latin typeface="Times New Roman" panose="02020603050405020304" pitchFamily="18" charset="0"/>
                <a:cs typeface="Times New Roman" panose="02020603050405020304" pitchFamily="18" charset="0"/>
              </a:rPr>
              <a:t>Image Segmentation</a:t>
            </a:r>
            <a:endParaRPr lang="en-US" sz="3100" u="sng" dirty="0">
              <a:solidFill>
                <a:schemeClr val="tx1"/>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4D1F7A0E-301F-433F-A66A-D8416CCD3AAF}"/>
              </a:ext>
            </a:extLst>
          </p:cNvPr>
          <p:cNvSpPr txBox="1">
            <a:spLocks/>
          </p:cNvSpPr>
          <p:nvPr/>
        </p:nvSpPr>
        <p:spPr>
          <a:xfrm>
            <a:off x="1609724" y="2679032"/>
            <a:ext cx="9020176" cy="1449008"/>
          </a:xfrm>
          <a:prstGeom prst="rect">
            <a:avLst/>
          </a:prstGeom>
        </p:spPr>
        <p:txBody>
          <a:bodyPr vert="horz" lIns="91438" tIns="45719" rIns="91438" bIns="45719" rtlCol="0" anchor="ctr">
            <a:normAutofit/>
          </a:bodyPr>
          <a:lstStyle>
            <a:lvl1pPr algn="ctr" defTabSz="457189" rtl="0" eaLnBrk="1" latinLnBrk="0" hangingPunct="1">
              <a:spcBef>
                <a:spcPct val="0"/>
              </a:spcBef>
              <a:buNone/>
              <a:defRPr sz="3600" b="0" kern="1200">
                <a:solidFill>
                  <a:schemeClr val="tx1">
                    <a:lumMod val="65000"/>
                    <a:lumOff val="35000"/>
                  </a:schemeClr>
                </a:solidFill>
                <a:latin typeface="+mn-lt"/>
                <a:ea typeface="+mj-ea"/>
                <a:cs typeface="+mj-cs"/>
              </a:defRPr>
            </a:lvl1pPr>
          </a:lstStyle>
          <a:p>
            <a:endParaRPr lang="en-US" dirty="0">
              <a:solidFill>
                <a:srgbClr val="FF0000"/>
              </a:solidFill>
            </a:endParaRPr>
          </a:p>
        </p:txBody>
      </p:sp>
      <p:graphicFrame>
        <p:nvGraphicFramePr>
          <p:cNvPr id="7" name="Content Placeholder 7"/>
          <p:cNvGraphicFramePr>
            <a:graphicFrameLocks/>
          </p:cNvGraphicFramePr>
          <p:nvPr>
            <p:extLst>
              <p:ext uri="{D42A27DB-BD31-4B8C-83A1-F6EECF244321}">
                <p14:modId xmlns:p14="http://schemas.microsoft.com/office/powerpoint/2010/main" val="1796383369"/>
              </p:ext>
            </p:extLst>
          </p:nvPr>
        </p:nvGraphicFramePr>
        <p:xfrm>
          <a:off x="1609724" y="3397821"/>
          <a:ext cx="9020176" cy="1249680"/>
        </p:xfrm>
        <a:graphic>
          <a:graphicData uri="http://schemas.openxmlformats.org/drawingml/2006/table">
            <a:tbl>
              <a:tblPr firstRow="1" bandRow="1">
                <a:tableStyleId>{5C22544A-7EE6-4342-B048-85BDC9FD1C3A}</a:tableStyleId>
              </a:tblPr>
              <a:tblGrid>
                <a:gridCol w="2255044">
                  <a:extLst>
                    <a:ext uri="{9D8B030D-6E8A-4147-A177-3AD203B41FA5}">
                      <a16:colId xmlns:a16="http://schemas.microsoft.com/office/drawing/2014/main" val="20000"/>
                    </a:ext>
                  </a:extLst>
                </a:gridCol>
                <a:gridCol w="2255044">
                  <a:extLst>
                    <a:ext uri="{9D8B030D-6E8A-4147-A177-3AD203B41FA5}">
                      <a16:colId xmlns:a16="http://schemas.microsoft.com/office/drawing/2014/main" val="20001"/>
                    </a:ext>
                  </a:extLst>
                </a:gridCol>
                <a:gridCol w="2571606">
                  <a:extLst>
                    <a:ext uri="{9D8B030D-6E8A-4147-A177-3AD203B41FA5}">
                      <a16:colId xmlns:a16="http://schemas.microsoft.com/office/drawing/2014/main" val="20002"/>
                    </a:ext>
                  </a:extLst>
                </a:gridCol>
                <a:gridCol w="1938482">
                  <a:extLst>
                    <a:ext uri="{9D8B030D-6E8A-4147-A177-3AD203B41FA5}">
                      <a16:colId xmlns:a16="http://schemas.microsoft.com/office/drawing/2014/main" val="20003"/>
                    </a:ext>
                  </a:extLst>
                </a:gridCol>
              </a:tblGrid>
              <a:tr h="0">
                <a:tc>
                  <a:txBody>
                    <a:bodyPr/>
                    <a:lstStyle/>
                    <a:p>
                      <a:pPr algn="ctr"/>
                      <a:r>
                        <a:rPr lang="en-US" dirty="0">
                          <a:latin typeface="Times New Roman" panose="02020603050405020304" pitchFamily="18" charset="0"/>
                          <a:cs typeface="Times New Roman" panose="02020603050405020304" pitchFamily="18" charset="0"/>
                        </a:rPr>
                        <a:t>500076426</a:t>
                      </a:r>
                    </a:p>
                    <a:p>
                      <a:pPr algn="ctr"/>
                      <a:r>
                        <a:rPr lang="en-US" dirty="0">
                          <a:latin typeface="Times New Roman" panose="02020603050405020304" pitchFamily="18" charset="0"/>
                          <a:cs typeface="Times New Roman" panose="02020603050405020304" pitchFamily="18" charset="0"/>
                        </a:rPr>
                        <a:t>500076502</a:t>
                      </a:r>
                    </a:p>
                    <a:p>
                      <a:pPr algn="ctr"/>
                      <a:r>
                        <a:rPr lang="en-US" dirty="0">
                          <a:latin typeface="Times New Roman" panose="02020603050405020304" pitchFamily="18" charset="0"/>
                          <a:cs typeface="Times New Roman" panose="02020603050405020304" pitchFamily="18" charset="0"/>
                        </a:rPr>
                        <a:t>500075381</a:t>
                      </a:r>
                    </a:p>
                    <a:p>
                      <a:pPr algn="ctr"/>
                      <a:r>
                        <a:rPr lang="en-US" dirty="0">
                          <a:latin typeface="Times New Roman" panose="02020603050405020304" pitchFamily="18" charset="0"/>
                          <a:cs typeface="Times New Roman" panose="02020603050405020304" pitchFamily="18" charset="0"/>
                        </a:rPr>
                        <a:t>500075382</a:t>
                      </a:r>
                    </a:p>
                  </a:txBody>
                  <a:tcPr/>
                </a:tc>
                <a:tc>
                  <a:txBody>
                    <a:bodyPr/>
                    <a:lstStyle/>
                    <a:p>
                      <a:pPr algn="ctr"/>
                      <a:r>
                        <a:rPr lang="en-IN" dirty="0">
                          <a:latin typeface="Times New Roman" panose="02020603050405020304" pitchFamily="18" charset="0"/>
                          <a:cs typeface="Times New Roman" panose="02020603050405020304" pitchFamily="18" charset="0"/>
                        </a:rPr>
                        <a:t>R177219095</a:t>
                      </a:r>
                    </a:p>
                    <a:p>
                      <a:pPr marL="0" marR="0" lvl="0" indent="0" algn="ctr" defTabSz="457189"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R177219080</a:t>
                      </a:r>
                    </a:p>
                    <a:p>
                      <a:pPr marL="0" marR="0" lvl="0" indent="0" algn="ctr" defTabSz="457189"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R177219070</a:t>
                      </a:r>
                    </a:p>
                    <a:p>
                      <a:pPr marL="0" marR="0" lvl="0" indent="0" algn="ctr" defTabSz="457189"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R177219100</a:t>
                      </a:r>
                    </a:p>
                  </a:txBody>
                  <a:tcPr/>
                </a:tc>
                <a:tc>
                  <a:txBody>
                    <a:bodyPr/>
                    <a:lstStyle/>
                    <a:p>
                      <a:pPr algn="ctr"/>
                      <a:r>
                        <a:rPr lang="en-US" dirty="0">
                          <a:latin typeface="Times New Roman" panose="02020603050405020304" pitchFamily="18" charset="0"/>
                          <a:cs typeface="Times New Roman" panose="02020603050405020304" pitchFamily="18" charset="0"/>
                        </a:rPr>
                        <a:t>Jay Gupta</a:t>
                      </a:r>
                    </a:p>
                    <a:p>
                      <a:pPr algn="ctr"/>
                      <a:r>
                        <a:rPr lang="en-US" dirty="0">
                          <a:latin typeface="Times New Roman" panose="02020603050405020304" pitchFamily="18" charset="0"/>
                          <a:cs typeface="Times New Roman" panose="02020603050405020304" pitchFamily="18" charset="0"/>
                        </a:rPr>
                        <a:t>Gaurav Sharma</a:t>
                      </a:r>
                    </a:p>
                    <a:p>
                      <a:pPr algn="ctr"/>
                      <a:r>
                        <a:rPr lang="en-US" dirty="0">
                          <a:latin typeface="Times New Roman" panose="02020603050405020304" pitchFamily="18" charset="0"/>
                          <a:cs typeface="Times New Roman" panose="02020603050405020304" pitchFamily="18" charset="0"/>
                        </a:rPr>
                        <a:t>Dev Singh</a:t>
                      </a:r>
                    </a:p>
                    <a:p>
                      <a:pPr algn="ctr"/>
                      <a:r>
                        <a:rPr lang="en-US" dirty="0">
                          <a:latin typeface="Times New Roman" panose="02020603050405020304" pitchFamily="18" charset="0"/>
                          <a:cs typeface="Times New Roman" panose="02020603050405020304" pitchFamily="18" charset="0"/>
                        </a:rPr>
                        <a:t>Ketan Chawla</a:t>
                      </a:r>
                    </a:p>
                  </a:txBody>
                  <a:tcPr/>
                </a:tc>
                <a:tc>
                  <a:txBody>
                    <a:bodyPr/>
                    <a:lstStyle/>
                    <a:p>
                      <a:pPr algn="ctr"/>
                      <a:r>
                        <a:rPr lang="en-US" dirty="0">
                          <a:latin typeface="Times New Roman" panose="02020603050405020304" pitchFamily="18" charset="0"/>
                          <a:cs typeface="Times New Roman" panose="02020603050405020304" pitchFamily="18" charset="0"/>
                        </a:rPr>
                        <a:t>CSE – AIML</a:t>
                      </a:r>
                    </a:p>
                    <a:p>
                      <a:pPr algn="ctr"/>
                      <a:r>
                        <a:rPr lang="en-US" dirty="0">
                          <a:latin typeface="Times New Roman" panose="02020603050405020304" pitchFamily="18" charset="0"/>
                          <a:cs typeface="Times New Roman" panose="02020603050405020304" pitchFamily="18" charset="0"/>
                        </a:rPr>
                        <a:t>CSE – AIML</a:t>
                      </a:r>
                    </a:p>
                    <a:p>
                      <a:pPr algn="ctr"/>
                      <a:r>
                        <a:rPr lang="en-US" dirty="0">
                          <a:latin typeface="Times New Roman" panose="02020603050405020304" pitchFamily="18" charset="0"/>
                          <a:cs typeface="Times New Roman" panose="02020603050405020304" pitchFamily="18" charset="0"/>
                        </a:rPr>
                        <a:t>CSE – AIML</a:t>
                      </a:r>
                    </a:p>
                    <a:p>
                      <a:pPr algn="ctr"/>
                      <a:r>
                        <a:rPr lang="en-US" dirty="0">
                          <a:latin typeface="Times New Roman" panose="02020603050405020304" pitchFamily="18" charset="0"/>
                          <a:cs typeface="Times New Roman" panose="02020603050405020304" pitchFamily="18" charset="0"/>
                        </a:rPr>
                        <a:t>CSE - AIML</a:t>
                      </a:r>
                    </a:p>
                  </a:txBody>
                  <a:tcPr/>
                </a:tc>
                <a:extLst>
                  <a:ext uri="{0D108BD9-81ED-4DB2-BD59-A6C34878D82A}">
                    <a16:rowId xmlns:a16="http://schemas.microsoft.com/office/drawing/2014/main" val="10000"/>
                  </a:ext>
                </a:extLst>
              </a:tr>
            </a:tbl>
          </a:graphicData>
        </a:graphic>
      </p:graphicFrame>
      <p:sp>
        <p:nvSpPr>
          <p:cNvPr id="8" name="Rectangle 7"/>
          <p:cNvSpPr/>
          <p:nvPr/>
        </p:nvSpPr>
        <p:spPr>
          <a:xfrm>
            <a:off x="3000375" y="5704973"/>
            <a:ext cx="6096000" cy="1015663"/>
          </a:xfrm>
          <a:prstGeom prst="rect">
            <a:avLst/>
          </a:prstGeom>
        </p:spPr>
        <p:txBody>
          <a:bodyPr>
            <a:spAutoFit/>
          </a:bodyPr>
          <a:lstStyle/>
          <a:p>
            <a:pPr algn="ctr"/>
            <a:r>
              <a:rPr lang="en-US" sz="2000" b="1" u="sng" dirty="0">
                <a:latin typeface="Times New Roman" panose="02020603050405020304" pitchFamily="18" charset="0"/>
                <a:cs typeface="Times New Roman" panose="02020603050405020304" pitchFamily="18" charset="0"/>
              </a:rPr>
              <a:t>Under the guidance of</a:t>
            </a:r>
          </a:p>
          <a:p>
            <a:pPr algn="ctr"/>
            <a:r>
              <a:rPr lang="en-US" sz="2000" b="1" u="sng" dirty="0">
                <a:latin typeface="Times New Roman" panose="02020603050405020304" pitchFamily="18" charset="0"/>
                <a:cs typeface="Times New Roman" panose="02020603050405020304" pitchFamily="18" charset="0"/>
              </a:rPr>
              <a:t>Prof. Goutam Datta</a:t>
            </a:r>
          </a:p>
          <a:p>
            <a:pPr algn="ctr"/>
            <a:r>
              <a:rPr lang="en-US" sz="2000" b="1" dirty="0">
                <a:latin typeface="Times New Roman" panose="02020603050405020304" pitchFamily="18" charset="0"/>
                <a:cs typeface="Times New Roman" panose="02020603050405020304" pitchFamily="18" charset="0"/>
              </a:rPr>
              <a:t>(Assistant Professor)</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0673285"/>
      </p:ext>
    </p:extLst>
  </p:cSld>
  <p:clrMapOvr>
    <a:masterClrMapping/>
  </p:clrMapOvr>
  <mc:AlternateContent xmlns:mc="http://schemas.openxmlformats.org/markup-compatibility/2006" xmlns:p14="http://schemas.microsoft.com/office/powerpoint/2010/main">
    <mc:Choice Requires="p14">
      <p:transition spd="slow" p14:dur="2000" advTm="21376"/>
    </mc:Choice>
    <mc:Fallback xmlns="">
      <p:transition spd="slow" advTm="2137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3298"/>
            <a:ext cx="11961091" cy="564910"/>
          </a:xfrm>
        </p:spPr>
        <p:txBody>
          <a:bodyPr>
            <a:normAutofit fontScale="90000"/>
          </a:bodyPr>
          <a:lstStyle/>
          <a:p>
            <a:pPr algn="l"/>
            <a:r>
              <a:rPr lang="en-IN" b="1" u="sng" dirty="0">
                <a:solidFill>
                  <a:schemeClr val="tx1"/>
                </a:solidFill>
                <a:latin typeface="Times New Roman" pitchFamily="18" charset="0"/>
                <a:cs typeface="Times New Roman" pitchFamily="18" charset="0"/>
              </a:rPr>
              <a:t>Abstract</a:t>
            </a:r>
            <a:r>
              <a:rPr lang="en-IN" b="1" dirty="0">
                <a:solidFill>
                  <a:schemeClr val="tx1"/>
                </a:solidFill>
                <a:latin typeface="Times New Roman" pitchFamily="18" charset="0"/>
                <a:cs typeface="Times New Roman" pitchFamily="18" charset="0"/>
              </a:rPr>
              <a:t> :-</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idx="4294967295"/>
          </p:nvPr>
        </p:nvSpPr>
        <p:spPr>
          <a:xfrm>
            <a:off x="0" y="1782619"/>
            <a:ext cx="12191999" cy="4119418"/>
          </a:xfrm>
        </p:spPr>
        <p:txBody>
          <a:bodyPr>
            <a:normAutofit/>
          </a:bodyPr>
          <a:lstStyle/>
          <a:p>
            <a:pPr algn="just">
              <a:buNone/>
            </a:pPr>
            <a:r>
              <a:rPr lang="en-US" sz="2400" dirty="0"/>
              <a:t>.</a:t>
            </a:r>
          </a:p>
        </p:txBody>
      </p:sp>
      <p:sp>
        <p:nvSpPr>
          <p:cNvPr id="6" name="TextBox 5">
            <a:extLst>
              <a:ext uri="{FF2B5EF4-FFF2-40B4-BE49-F238E27FC236}">
                <a16:creationId xmlns:a16="http://schemas.microsoft.com/office/drawing/2014/main" id="{F146828D-5FE5-4946-88B6-46925D661EC4}"/>
              </a:ext>
            </a:extLst>
          </p:cNvPr>
          <p:cNvSpPr txBox="1"/>
          <p:nvPr/>
        </p:nvSpPr>
        <p:spPr>
          <a:xfrm>
            <a:off x="2064470" y="2168165"/>
            <a:ext cx="8088197" cy="1554272"/>
          </a:xfrm>
          <a:prstGeom prst="rect">
            <a:avLst/>
          </a:prstGeom>
          <a:noFill/>
        </p:spPr>
        <p:txBody>
          <a:bodyPr wrap="square">
            <a:spAutoFit/>
          </a:bodyPr>
          <a:lstStyle/>
          <a:p>
            <a:r>
              <a:rPr lang="en-US" b="0" i="0" dirty="0">
                <a:effectLst/>
                <a:latin typeface="Times New Roman" panose="02020603050405020304" pitchFamily="18" charset="0"/>
                <a:cs typeface="Times New Roman" panose="02020603050405020304" pitchFamily="18" charset="0"/>
              </a:rPr>
              <a:t>Image segmentation is a vital step in image processing and is widely used in face recognition, object detection, autonomous cars, medical imaging, etc. There are different techniques to achieve image segmentation. Region-based, thresholding, edge detection and clustering are some of them. This project analyses and compares the results of these different image segmentation techniques.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8790613"/>
      </p:ext>
    </p:extLst>
  </p:cSld>
  <p:clrMapOvr>
    <a:masterClrMapping/>
  </p:clrMapOvr>
  <mc:AlternateContent xmlns:mc="http://schemas.openxmlformats.org/markup-compatibility/2006" xmlns:p14="http://schemas.microsoft.com/office/powerpoint/2010/main">
    <mc:Choice Requires="p14">
      <p:transition spd="slow" p14:dur="2000" advTm="32192"/>
    </mc:Choice>
    <mc:Fallback xmlns="">
      <p:transition spd="slow" advTm="321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3298"/>
            <a:ext cx="11961091" cy="564910"/>
          </a:xfrm>
        </p:spPr>
        <p:txBody>
          <a:bodyPr>
            <a:normAutofit fontScale="90000"/>
          </a:bodyPr>
          <a:lstStyle/>
          <a:p>
            <a:pPr algn="l"/>
            <a:r>
              <a:rPr lang="en-IN" b="1" u="sng" dirty="0">
                <a:solidFill>
                  <a:schemeClr val="tx1"/>
                </a:solidFill>
                <a:latin typeface="Times New Roman" pitchFamily="18" charset="0"/>
                <a:cs typeface="Times New Roman" pitchFamily="18" charset="0"/>
              </a:rPr>
              <a:t>Introduction</a:t>
            </a:r>
            <a:r>
              <a:rPr lang="en-IN" b="1" dirty="0">
                <a:solidFill>
                  <a:schemeClr val="tx1"/>
                </a:solidFill>
                <a:latin typeface="Times New Roman" pitchFamily="18" charset="0"/>
                <a:cs typeface="Times New Roman" pitchFamily="18" charset="0"/>
              </a:rPr>
              <a:t> :-</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idx="4294967295"/>
          </p:nvPr>
        </p:nvSpPr>
        <p:spPr>
          <a:xfrm>
            <a:off x="550506" y="1688841"/>
            <a:ext cx="10776857" cy="4240904"/>
          </a:xfrm>
        </p:spPr>
        <p:txBody>
          <a:bodyPr>
            <a:normAutofit fontScale="92500"/>
          </a:bodyPr>
          <a:lstStyle/>
          <a:p>
            <a:pPr algn="just">
              <a:buNone/>
            </a:pPr>
            <a:r>
              <a:rPr lang="en-US" sz="2400" dirty="0"/>
              <a:t>  </a:t>
            </a:r>
            <a:r>
              <a:rPr lang="en-US" sz="2400" dirty="0">
                <a:latin typeface="Times New Roman" panose="02020603050405020304" pitchFamily="18" charset="0"/>
                <a:cs typeface="Times New Roman" panose="02020603050405020304" pitchFamily="18" charset="0"/>
              </a:rPr>
              <a:t>   Image segmentation is the process of partitioning an image into different regions based on their features. Image segmentation has lots of application in different areas, like it is used in the face recognition technology which is used in security systems, image segmentation is used in object detection, in the medical science as a way to locate and identify fractures, damaged tissues and cells and also used in search engines that offers image-based searches. </a:t>
            </a:r>
          </a:p>
          <a:p>
            <a:pPr algn="just">
              <a:buNone/>
            </a:pPr>
            <a:r>
              <a:rPr lang="en-US" sz="2400" dirty="0">
                <a:latin typeface="Times New Roman" panose="02020603050405020304" pitchFamily="18" charset="0"/>
                <a:cs typeface="Times New Roman" panose="02020603050405020304" pitchFamily="18" charset="0"/>
              </a:rPr>
              <a:t>     There are different techniques through which image segmentation can be done. Following are some of them:</a:t>
            </a:r>
          </a:p>
          <a:p>
            <a:pPr algn="just">
              <a:buNone/>
            </a:pPr>
            <a:r>
              <a:rPr lang="en-US" sz="2400" dirty="0">
                <a:latin typeface="Times New Roman" panose="02020603050405020304" pitchFamily="18" charset="0"/>
                <a:cs typeface="Times New Roman" panose="02020603050405020304" pitchFamily="18" charset="0"/>
              </a:rPr>
              <a:t>•    Thresholding-based segmentation</a:t>
            </a:r>
          </a:p>
          <a:p>
            <a:pPr algn="just">
              <a:buNone/>
            </a:pPr>
            <a:r>
              <a:rPr lang="en-US" sz="2400" dirty="0">
                <a:latin typeface="Times New Roman" panose="02020603050405020304" pitchFamily="18" charset="0"/>
                <a:cs typeface="Times New Roman" panose="02020603050405020304" pitchFamily="18" charset="0"/>
              </a:rPr>
              <a:t>•    Region-based segmentation</a:t>
            </a:r>
          </a:p>
          <a:p>
            <a:pPr algn="just">
              <a:buNone/>
            </a:pPr>
            <a:r>
              <a:rPr lang="en-US" sz="2400" dirty="0">
                <a:latin typeface="Times New Roman" panose="02020603050405020304" pitchFamily="18" charset="0"/>
                <a:cs typeface="Times New Roman" panose="02020603050405020304" pitchFamily="18" charset="0"/>
              </a:rPr>
              <a:t>•    Clustering-based segmentation</a:t>
            </a:r>
          </a:p>
          <a:p>
            <a:pPr algn="just">
              <a:buNone/>
            </a:pPr>
            <a:r>
              <a:rPr lang="en-US" sz="2400" dirty="0">
                <a:latin typeface="Times New Roman" panose="02020603050405020304" pitchFamily="18" charset="0"/>
                <a:cs typeface="Times New Roman" panose="02020603050405020304" pitchFamily="18" charset="0"/>
              </a:rPr>
              <a:t>•    Edge detection-based segmentation</a:t>
            </a:r>
          </a:p>
        </p:txBody>
      </p:sp>
    </p:spTree>
    <p:extLst>
      <p:ext uri="{BB962C8B-B14F-4D97-AF65-F5344CB8AC3E}">
        <p14:creationId xmlns:p14="http://schemas.microsoft.com/office/powerpoint/2010/main" val="2753293475"/>
      </p:ext>
    </p:extLst>
  </p:cSld>
  <p:clrMapOvr>
    <a:masterClrMapping/>
  </p:clrMapOvr>
  <mc:AlternateContent xmlns:mc="http://schemas.openxmlformats.org/markup-compatibility/2006" xmlns:p14="http://schemas.microsoft.com/office/powerpoint/2010/main">
    <mc:Choice Requires="p14">
      <p:transition spd="slow" p14:dur="2000" advTm="25088"/>
    </mc:Choice>
    <mc:Fallback xmlns="">
      <p:transition spd="slow" advTm="2508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47CF18-B1F3-4B7C-8CBC-220B5E9A9EBA}"/>
              </a:ext>
            </a:extLst>
          </p:cNvPr>
          <p:cNvSpPr txBox="1"/>
          <p:nvPr/>
        </p:nvSpPr>
        <p:spPr>
          <a:xfrm>
            <a:off x="783771" y="1197857"/>
            <a:ext cx="11047445" cy="969496"/>
          </a:xfrm>
          <a:prstGeom prst="rect">
            <a:avLst/>
          </a:prstGeom>
          <a:noFill/>
        </p:spPr>
        <p:txBody>
          <a:bodyPr wrap="square" rtlCol="0">
            <a:spAutoFit/>
          </a:bodyPr>
          <a:lstStyle/>
          <a:p>
            <a:pPr marL="342900" indent="-342900">
              <a:buFontTx/>
              <a:buChar char="-"/>
            </a:pPr>
            <a:r>
              <a:rPr lang="en-US" dirty="0">
                <a:latin typeface="Times New Roman" panose="02020603050405020304" pitchFamily="18" charset="0"/>
                <a:cs typeface="Times New Roman" panose="02020603050405020304" pitchFamily="18" charset="0"/>
              </a:rPr>
              <a:t>Otsu’s algorithm is a thresholding based image segmentation technique. </a:t>
            </a:r>
          </a:p>
          <a:p>
            <a:pPr marL="342900" indent="-342900">
              <a:buFontTx/>
              <a:buChar char="-"/>
            </a:pPr>
            <a:r>
              <a:rPr lang="en-US" dirty="0">
                <a:latin typeface="Times New Roman" panose="02020603050405020304" pitchFamily="18" charset="0"/>
                <a:cs typeface="Times New Roman" panose="02020603050405020304" pitchFamily="18" charset="0"/>
              </a:rPr>
              <a:t>Based on the distribution of image pixel values, a threshold value is selected.</a:t>
            </a:r>
          </a:p>
          <a:p>
            <a:pPr marL="342900" indent="-342900">
              <a:buFontTx/>
              <a:buChar char="-"/>
            </a:pPr>
            <a:r>
              <a:rPr lang="en-US" dirty="0">
                <a:latin typeface="Times New Roman" panose="02020603050405020304" pitchFamily="18" charset="0"/>
                <a:cs typeface="Times New Roman" panose="02020603050405020304" pitchFamily="18" charset="0"/>
              </a:rPr>
              <a:t>Two regions will be formed, based on this threshold value. </a:t>
            </a:r>
          </a:p>
        </p:txBody>
      </p:sp>
      <p:sp>
        <p:nvSpPr>
          <p:cNvPr id="3" name="TextBox 2">
            <a:extLst>
              <a:ext uri="{FF2B5EF4-FFF2-40B4-BE49-F238E27FC236}">
                <a16:creationId xmlns:a16="http://schemas.microsoft.com/office/drawing/2014/main" id="{F148A821-74B2-4B40-A5D1-FF1E9D486ED4}"/>
              </a:ext>
            </a:extLst>
          </p:cNvPr>
          <p:cNvSpPr txBox="1"/>
          <p:nvPr/>
        </p:nvSpPr>
        <p:spPr>
          <a:xfrm>
            <a:off x="783771" y="687368"/>
            <a:ext cx="7296538" cy="384721"/>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Thresholding Based Algorithm:</a:t>
            </a:r>
          </a:p>
        </p:txBody>
      </p:sp>
      <p:pic>
        <p:nvPicPr>
          <p:cNvPr id="6" name="Picture 5">
            <a:extLst>
              <a:ext uri="{FF2B5EF4-FFF2-40B4-BE49-F238E27FC236}">
                <a16:creationId xmlns:a16="http://schemas.microsoft.com/office/drawing/2014/main" id="{94C61E98-48A9-4700-B695-30E624BFA456}"/>
              </a:ext>
            </a:extLst>
          </p:cNvPr>
          <p:cNvPicPr>
            <a:picLocks noChangeAspect="1"/>
          </p:cNvPicPr>
          <p:nvPr/>
        </p:nvPicPr>
        <p:blipFill rotWithShape="1">
          <a:blip r:embed="rId2"/>
          <a:srcRect l="17493" t="10574" r="32474" b="46382"/>
          <a:stretch/>
        </p:blipFill>
        <p:spPr bwMode="auto">
          <a:xfrm>
            <a:off x="2545752" y="2828042"/>
            <a:ext cx="6626528" cy="3206892"/>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FE74DD6-7064-4C21-A563-36E40F66FE7D}"/>
              </a:ext>
            </a:extLst>
          </p:cNvPr>
          <p:cNvSpPr txBox="1"/>
          <p:nvPr/>
        </p:nvSpPr>
        <p:spPr>
          <a:xfrm>
            <a:off x="1008668" y="2293121"/>
            <a:ext cx="883190" cy="384721"/>
          </a:xfrm>
          <a:prstGeom prst="rect">
            <a:avLst/>
          </a:prstGeom>
          <a:noFill/>
        </p:spPr>
        <p:txBody>
          <a:bodyPr wrap="none" rtlCol="0">
            <a:spAutoFit/>
          </a:bodyPr>
          <a:lstStyle/>
          <a:p>
            <a:r>
              <a:rPr lang="en-IN" b="1" u="sng" dirty="0"/>
              <a:t>Result:</a:t>
            </a:r>
          </a:p>
        </p:txBody>
      </p:sp>
    </p:spTree>
    <p:extLst>
      <p:ext uri="{BB962C8B-B14F-4D97-AF65-F5344CB8AC3E}">
        <p14:creationId xmlns:p14="http://schemas.microsoft.com/office/powerpoint/2010/main" val="349511923"/>
      </p:ext>
    </p:extLst>
  </p:cSld>
  <p:clrMapOvr>
    <a:masterClrMapping/>
  </p:clrMapOvr>
  <mc:AlternateContent xmlns:mc="http://schemas.openxmlformats.org/markup-compatibility/2006" xmlns:p14="http://schemas.microsoft.com/office/powerpoint/2010/main">
    <mc:Choice Requires="p14">
      <p:transition spd="slow" p14:dur="2000" advTm="50090"/>
    </mc:Choice>
    <mc:Fallback xmlns="">
      <p:transition spd="slow" advTm="5009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5D0EA4-2EDF-4013-BDB5-9EA0635C6987}"/>
              </a:ext>
            </a:extLst>
          </p:cNvPr>
          <p:cNvSpPr txBox="1"/>
          <p:nvPr/>
        </p:nvSpPr>
        <p:spPr>
          <a:xfrm>
            <a:off x="935611" y="571210"/>
            <a:ext cx="6094428" cy="384721"/>
          </a:xfrm>
          <a:prstGeom prst="rect">
            <a:avLst/>
          </a:prstGeom>
          <a:noFill/>
        </p:spPr>
        <p:txBody>
          <a:bodyPr wrap="square">
            <a:spAutoFit/>
          </a:bodyPr>
          <a:lstStyle/>
          <a:p>
            <a:r>
              <a:rPr lang="en-US" b="1" u="sng" dirty="0">
                <a:latin typeface="Times New Roman" panose="02020603050405020304" pitchFamily="18" charset="0"/>
                <a:cs typeface="Times New Roman" panose="02020603050405020304" pitchFamily="18" charset="0"/>
              </a:rPr>
              <a:t>Clustering Based Algorithm:</a:t>
            </a:r>
            <a:r>
              <a:rPr lang="en-US" b="1" u="sng" dirty="0"/>
              <a:t> </a:t>
            </a:r>
          </a:p>
        </p:txBody>
      </p:sp>
      <p:sp>
        <p:nvSpPr>
          <p:cNvPr id="6" name="TextBox 5">
            <a:extLst>
              <a:ext uri="{FF2B5EF4-FFF2-40B4-BE49-F238E27FC236}">
                <a16:creationId xmlns:a16="http://schemas.microsoft.com/office/drawing/2014/main" id="{09E77415-DFAF-464E-B506-D9B95A8B5A1C}"/>
              </a:ext>
            </a:extLst>
          </p:cNvPr>
          <p:cNvSpPr txBox="1"/>
          <p:nvPr/>
        </p:nvSpPr>
        <p:spPr>
          <a:xfrm>
            <a:off x="765928" y="1277906"/>
            <a:ext cx="8491194" cy="677108"/>
          </a:xfrm>
          <a:prstGeom prst="rect">
            <a:avLst/>
          </a:prstGeom>
          <a:noFill/>
        </p:spPr>
        <p:txBody>
          <a:bodyPr wrap="square">
            <a:spAutoFit/>
          </a:bodyPr>
          <a:lstStyle/>
          <a:p>
            <a:pPr marL="342900" indent="-342900">
              <a:buFontTx/>
              <a:buChar char="-"/>
            </a:pPr>
            <a:r>
              <a:rPr lang="en-US" dirty="0">
                <a:latin typeface="Times New Roman" panose="02020603050405020304" pitchFamily="18" charset="0"/>
                <a:cs typeface="Times New Roman" panose="02020603050405020304" pitchFamily="18" charset="0"/>
              </a:rPr>
              <a:t>K-means is a clustering based image segmentation technique. </a:t>
            </a:r>
          </a:p>
          <a:p>
            <a:pPr marL="342900" indent="-342900">
              <a:buFontTx/>
              <a:buChar char="-"/>
            </a:pPr>
            <a:r>
              <a:rPr lang="en-US" dirty="0">
                <a:latin typeface="Times New Roman" panose="02020603050405020304" pitchFamily="18" charset="0"/>
                <a:cs typeface="Times New Roman" panose="02020603050405020304" pitchFamily="18" charset="0"/>
              </a:rPr>
              <a:t>Similar pixel values will be present in same cluster/region.</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918587B-5F40-4B67-9324-02BAE8794EC1}"/>
              </a:ext>
            </a:extLst>
          </p:cNvPr>
          <p:cNvSpPr txBox="1"/>
          <p:nvPr/>
        </p:nvSpPr>
        <p:spPr>
          <a:xfrm>
            <a:off x="1105293" y="2084628"/>
            <a:ext cx="6094428" cy="384721"/>
          </a:xfrm>
          <a:prstGeom prst="rect">
            <a:avLst/>
          </a:prstGeom>
          <a:noFill/>
        </p:spPr>
        <p:txBody>
          <a:bodyPr wrap="square">
            <a:spAutoFit/>
          </a:bodyPr>
          <a:lstStyle/>
          <a:p>
            <a:r>
              <a:rPr lang="en-IN" b="1" u="sng" dirty="0"/>
              <a:t>Result:</a:t>
            </a:r>
          </a:p>
        </p:txBody>
      </p:sp>
      <p:pic>
        <p:nvPicPr>
          <p:cNvPr id="9" name="Picture 8">
            <a:extLst>
              <a:ext uri="{FF2B5EF4-FFF2-40B4-BE49-F238E27FC236}">
                <a16:creationId xmlns:a16="http://schemas.microsoft.com/office/drawing/2014/main" id="{18CC293E-AED6-4AE5-97E8-03CB3BB68AE2}"/>
              </a:ext>
            </a:extLst>
          </p:cNvPr>
          <p:cNvPicPr>
            <a:picLocks noChangeAspect="1"/>
          </p:cNvPicPr>
          <p:nvPr/>
        </p:nvPicPr>
        <p:blipFill rotWithShape="1">
          <a:blip r:embed="rId2"/>
          <a:srcRect l="17773" t="10823" r="32470" b="46379"/>
          <a:stretch/>
        </p:blipFill>
        <p:spPr bwMode="auto">
          <a:xfrm>
            <a:off x="2668222" y="2696066"/>
            <a:ext cx="6333099" cy="30637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6682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E11F3-BE23-40B9-AA30-663F446990FA}"/>
              </a:ext>
            </a:extLst>
          </p:cNvPr>
          <p:cNvSpPr txBox="1"/>
          <p:nvPr/>
        </p:nvSpPr>
        <p:spPr>
          <a:xfrm>
            <a:off x="633747" y="868472"/>
            <a:ext cx="5234473" cy="384721"/>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Edge detection:</a:t>
            </a:r>
            <a:endParaRPr lang="en-IN"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F141AE9-B234-449F-95C8-EED2512B51D7}"/>
              </a:ext>
            </a:extLst>
          </p:cNvPr>
          <p:cNvSpPr txBox="1"/>
          <p:nvPr/>
        </p:nvSpPr>
        <p:spPr>
          <a:xfrm>
            <a:off x="587829" y="1371600"/>
            <a:ext cx="10245112" cy="969496"/>
          </a:xfrm>
          <a:prstGeom prst="rect">
            <a:avLst/>
          </a:prstGeom>
          <a:noFill/>
        </p:spPr>
        <p:txBody>
          <a:bodyPr wrap="none" rtlCol="0">
            <a:spAutoFit/>
          </a:bodyPr>
          <a:lstStyle/>
          <a:p>
            <a:pPr marL="342900" indent="-342900">
              <a:buFontTx/>
              <a:buChar char="-"/>
            </a:pPr>
            <a:r>
              <a:rPr lang="en-US" dirty="0">
                <a:latin typeface="Times New Roman" panose="02020603050405020304" pitchFamily="18" charset="0"/>
                <a:cs typeface="Times New Roman" panose="02020603050405020304" pitchFamily="18" charset="0"/>
              </a:rPr>
              <a:t>Sobel operator is a edge detection operator. </a:t>
            </a:r>
          </a:p>
          <a:p>
            <a:pPr marL="342900" indent="-342900">
              <a:buFontTx/>
              <a:buChar char="-"/>
            </a:pPr>
            <a:r>
              <a:rPr lang="en-US" dirty="0">
                <a:latin typeface="Times New Roman" panose="02020603050405020304" pitchFamily="18" charset="0"/>
                <a:cs typeface="Times New Roman" panose="02020603050405020304" pitchFamily="18" charset="0"/>
              </a:rPr>
              <a:t>It comprises of two 3x3 matrices, one to detect horizontal edge and the other to detect vertical edge.</a:t>
            </a:r>
          </a:p>
          <a:p>
            <a:pPr marL="342900" indent="-342900">
              <a:buFontTx/>
              <a:buChar char="-"/>
            </a:pPr>
            <a:r>
              <a:rPr lang="en-US" dirty="0">
                <a:latin typeface="Times New Roman" panose="02020603050405020304" pitchFamily="18" charset="0"/>
                <a:cs typeface="Times New Roman" panose="02020603050405020304" pitchFamily="18" charset="0"/>
              </a:rPr>
              <a:t>This operator is applied on the pixels of the image to detect edges in it.</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879FF84-ED49-42E6-85E1-2F482B02788E}"/>
              </a:ext>
            </a:extLst>
          </p:cNvPr>
          <p:cNvSpPr txBox="1"/>
          <p:nvPr/>
        </p:nvSpPr>
        <p:spPr>
          <a:xfrm>
            <a:off x="926184" y="2536084"/>
            <a:ext cx="6094428" cy="384721"/>
          </a:xfrm>
          <a:prstGeom prst="rect">
            <a:avLst/>
          </a:prstGeom>
          <a:noFill/>
        </p:spPr>
        <p:txBody>
          <a:bodyPr wrap="square">
            <a:spAutoFit/>
          </a:bodyPr>
          <a:lstStyle/>
          <a:p>
            <a:r>
              <a:rPr lang="en-IN" b="1" u="sng" dirty="0"/>
              <a:t>Result:</a:t>
            </a:r>
          </a:p>
        </p:txBody>
      </p:sp>
      <p:pic>
        <p:nvPicPr>
          <p:cNvPr id="8" name="Picture 7">
            <a:extLst>
              <a:ext uri="{FF2B5EF4-FFF2-40B4-BE49-F238E27FC236}">
                <a16:creationId xmlns:a16="http://schemas.microsoft.com/office/drawing/2014/main" id="{4FFEEE49-FC90-4616-BB4A-6D43310D0248}"/>
              </a:ext>
            </a:extLst>
          </p:cNvPr>
          <p:cNvPicPr>
            <a:picLocks noChangeAspect="1"/>
          </p:cNvPicPr>
          <p:nvPr/>
        </p:nvPicPr>
        <p:blipFill rotWithShape="1">
          <a:blip r:embed="rId2"/>
          <a:srcRect l="21621" t="9455" r="43110" b="20753"/>
          <a:stretch/>
        </p:blipFill>
        <p:spPr bwMode="auto">
          <a:xfrm>
            <a:off x="3026004" y="3115793"/>
            <a:ext cx="4458878" cy="35152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2174592"/>
      </p:ext>
    </p:extLst>
  </p:cSld>
  <p:clrMapOvr>
    <a:masterClrMapping/>
  </p:clrMapOvr>
  <mc:AlternateContent xmlns:mc="http://schemas.openxmlformats.org/markup-compatibility/2006" xmlns:p14="http://schemas.microsoft.com/office/powerpoint/2010/main">
    <mc:Choice Requires="p14">
      <p:transition spd="slow" p14:dur="2000" advTm="50090"/>
    </mc:Choice>
    <mc:Fallback xmlns="">
      <p:transition spd="slow" advTm="5009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33D009-3520-4AC8-88EE-6970FB23668B}"/>
              </a:ext>
            </a:extLst>
          </p:cNvPr>
          <p:cNvSpPr txBox="1"/>
          <p:nvPr/>
        </p:nvSpPr>
        <p:spPr>
          <a:xfrm>
            <a:off x="586819" y="420381"/>
            <a:ext cx="6094428" cy="384721"/>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Region-Growing :</a:t>
            </a:r>
          </a:p>
        </p:txBody>
      </p:sp>
      <p:sp>
        <p:nvSpPr>
          <p:cNvPr id="6" name="TextBox 5">
            <a:extLst>
              <a:ext uri="{FF2B5EF4-FFF2-40B4-BE49-F238E27FC236}">
                <a16:creationId xmlns:a16="http://schemas.microsoft.com/office/drawing/2014/main" id="{BC2A09B8-DD53-4526-AAB5-CE61E8246E71}"/>
              </a:ext>
            </a:extLst>
          </p:cNvPr>
          <p:cNvSpPr txBox="1"/>
          <p:nvPr/>
        </p:nvSpPr>
        <p:spPr>
          <a:xfrm>
            <a:off x="699940" y="1046558"/>
            <a:ext cx="8981387" cy="2431435"/>
          </a:xfrm>
          <a:prstGeom prst="rect">
            <a:avLst/>
          </a:prstGeom>
          <a:noFill/>
        </p:spPr>
        <p:txBody>
          <a:bodyPr wrap="square">
            <a:spAutoFit/>
          </a:bodyPr>
          <a:lstStyle/>
          <a:p>
            <a:pPr marL="342900" indent="-342900">
              <a:buFontTx/>
              <a:buChar char="-"/>
            </a:pPr>
            <a:r>
              <a:rPr lang="en-US" dirty="0">
                <a:latin typeface="Times New Roman" panose="02020603050405020304" pitchFamily="18" charset="0"/>
                <a:cs typeface="Times New Roman" panose="02020603050405020304" pitchFamily="18" charset="0"/>
              </a:rPr>
              <a:t>A seed point is selected</a:t>
            </a:r>
          </a:p>
          <a:p>
            <a:pPr marL="342900" indent="-342900">
              <a:buFontTx/>
              <a:buChar char="-"/>
            </a:pPr>
            <a:endParaRPr lang="en-IN" dirty="0">
              <a:latin typeface="Times New Roman" panose="02020603050405020304" pitchFamily="18" charset="0"/>
              <a:cs typeface="Times New Roman" panose="02020603050405020304" pitchFamily="18" charset="0"/>
            </a:endParaRPr>
          </a:p>
          <a:p>
            <a:pPr marL="342900" indent="-342900">
              <a:buFontTx/>
              <a:buChar char="-"/>
            </a:pPr>
            <a:r>
              <a:rPr lang="en-US" dirty="0">
                <a:latin typeface="Times New Roman" panose="02020603050405020304" pitchFamily="18" charset="0"/>
                <a:cs typeface="Times New Roman" panose="02020603050405020304" pitchFamily="18" charset="0"/>
              </a:rPr>
              <a:t>Then its pixel value is compared with its neighboring pixels</a:t>
            </a:r>
          </a:p>
          <a:p>
            <a:pPr marL="342900" indent="-342900">
              <a:buFontTx/>
              <a:buChar char="-"/>
            </a:pPr>
            <a:endParaRPr lang="en-US" dirty="0">
              <a:latin typeface="Times New Roman" panose="02020603050405020304" pitchFamily="18" charset="0"/>
              <a:cs typeface="Times New Roman" panose="02020603050405020304" pitchFamily="18" charset="0"/>
            </a:endParaRPr>
          </a:p>
          <a:p>
            <a:pPr marL="342900" indent="-342900">
              <a:buFontTx/>
              <a:buChar char="-"/>
            </a:pPr>
            <a:r>
              <a:rPr lang="en-US" dirty="0">
                <a:latin typeface="Times New Roman" panose="02020603050405020304" pitchFamily="18" charset="0"/>
                <a:cs typeface="Times New Roman" panose="02020603050405020304" pitchFamily="18" charset="0"/>
              </a:rPr>
              <a:t>If values are close enough will be included into the region</a:t>
            </a:r>
          </a:p>
          <a:p>
            <a:pPr marL="342900" indent="-342900">
              <a:buFontTx/>
              <a:buChar char="-"/>
            </a:pPr>
            <a:endParaRPr lang="en-US" dirty="0">
              <a:latin typeface="Times New Roman" panose="02020603050405020304" pitchFamily="18" charset="0"/>
              <a:cs typeface="Times New Roman" panose="02020603050405020304" pitchFamily="18" charset="0"/>
            </a:endParaRPr>
          </a:p>
          <a:p>
            <a:pPr marL="342900" indent="-342900">
              <a:buFontTx/>
              <a:buChar char="-"/>
            </a:pPr>
            <a:r>
              <a:rPr lang="en-US" dirty="0">
                <a:latin typeface="Times New Roman" panose="02020603050405020304" pitchFamily="18" charset="0"/>
                <a:cs typeface="Times New Roman" panose="02020603050405020304" pitchFamily="18" charset="0"/>
              </a:rPr>
              <a:t>And the process continues until region stop growing.</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12561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297</TotalTime>
  <Words>787</Words>
  <Application>Microsoft Office PowerPoint</Application>
  <PresentationFormat>Widescreen</PresentationFormat>
  <Paragraphs>116</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Office Theme</vt:lpstr>
      <vt:lpstr>PowerPoint Presentation</vt:lpstr>
      <vt:lpstr>CONTENTS</vt:lpstr>
      <vt:lpstr> MINOR-1   Image Segmentation</vt:lpstr>
      <vt:lpstr>Abstract :-</vt:lpstr>
      <vt:lpstr>Introduction :-</vt:lpstr>
      <vt:lpstr>PowerPoint Presentation</vt:lpstr>
      <vt:lpstr>PowerPoint Presentation</vt:lpstr>
      <vt:lpstr>PowerPoint Presentation</vt:lpstr>
      <vt:lpstr>PowerPoint Presentation</vt:lpstr>
      <vt:lpstr>Motivation :-</vt:lpstr>
      <vt:lpstr>Tools and Library Used</vt:lpstr>
      <vt:lpstr>Objective :-</vt:lpstr>
      <vt:lpstr>Methodology :-</vt:lpstr>
      <vt:lpstr>Flow Chart :-</vt:lpstr>
      <vt:lpstr>Timeline</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Jay Gupta</cp:lastModifiedBy>
  <cp:revision>827</cp:revision>
  <cp:lastPrinted>2017-08-16T11:40:20Z</cp:lastPrinted>
  <dcterms:created xsi:type="dcterms:W3CDTF">2017-08-14T08:34:40Z</dcterms:created>
  <dcterms:modified xsi:type="dcterms:W3CDTF">2021-11-12T10:09:37Z</dcterms:modified>
</cp:coreProperties>
</file>